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0"/>
  </p:notesMasterIdLst>
  <p:sldIdLst>
    <p:sldId id="299" r:id="rId2"/>
    <p:sldId id="300" r:id="rId3"/>
    <p:sldId id="294" r:id="rId4"/>
    <p:sldId id="265" r:id="rId5"/>
    <p:sldId id="262" r:id="rId6"/>
    <p:sldId id="295" r:id="rId7"/>
    <p:sldId id="266" r:id="rId8"/>
    <p:sldId id="268" r:id="rId9"/>
    <p:sldId id="287" r:id="rId10"/>
    <p:sldId id="296" r:id="rId11"/>
    <p:sldId id="297" r:id="rId12"/>
    <p:sldId id="269" r:id="rId13"/>
    <p:sldId id="298" r:id="rId14"/>
    <p:sldId id="272" r:id="rId15"/>
    <p:sldId id="271" r:id="rId16"/>
    <p:sldId id="274" r:id="rId17"/>
    <p:sldId id="301" r:id="rId18"/>
    <p:sldId id="277" r:id="rId19"/>
    <p:sldId id="276" r:id="rId20"/>
    <p:sldId id="293" r:id="rId21"/>
    <p:sldId id="282" r:id="rId22"/>
    <p:sldId id="281" r:id="rId23"/>
    <p:sldId id="319" r:id="rId24"/>
    <p:sldId id="320" r:id="rId25"/>
    <p:sldId id="321" r:id="rId26"/>
    <p:sldId id="322" r:id="rId27"/>
    <p:sldId id="318" r:id="rId28"/>
    <p:sldId id="302" r:id="rId29"/>
    <p:sldId id="303" r:id="rId30"/>
    <p:sldId id="304" r:id="rId31"/>
    <p:sldId id="305" r:id="rId32"/>
    <p:sldId id="307" r:id="rId33"/>
    <p:sldId id="306" r:id="rId34"/>
    <p:sldId id="313" r:id="rId35"/>
    <p:sldId id="314" r:id="rId36"/>
    <p:sldId id="308" r:id="rId37"/>
    <p:sldId id="309" r:id="rId38"/>
    <p:sldId id="310" r:id="rId39"/>
    <p:sldId id="312" r:id="rId40"/>
    <p:sldId id="311" r:id="rId41"/>
    <p:sldId id="317" r:id="rId42"/>
    <p:sldId id="323" r:id="rId43"/>
    <p:sldId id="324" r:id="rId44"/>
    <p:sldId id="325" r:id="rId45"/>
    <p:sldId id="327" r:id="rId46"/>
    <p:sldId id="326" r:id="rId47"/>
    <p:sldId id="328" r:id="rId48"/>
    <p:sldId id="329" r:id="rId4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imon Powell"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385" autoAdjust="0"/>
  </p:normalViewPr>
  <p:slideViewPr>
    <p:cSldViewPr snapToGrid="0" snapToObjects="1">
      <p:cViewPr varScale="1">
        <p:scale>
          <a:sx n="76" d="100"/>
          <a:sy n="76" d="100"/>
        </p:scale>
        <p:origin x="-1872" y="-104"/>
      </p:cViewPr>
      <p:guideLst>
        <p:guide orient="horz"/>
        <p:guide pos="50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notesMaster" Target="notesMasters/notesMaster1.xml"/><Relationship Id="rId51" Type="http://schemas.openxmlformats.org/officeDocument/2006/relationships/printerSettings" Target="printerSettings/printerSettings1.bin"/><Relationship Id="rId52" Type="http://schemas.openxmlformats.org/officeDocument/2006/relationships/commentAuthors" Target="commentAuthors.xml"/><Relationship Id="rId53" Type="http://schemas.openxmlformats.org/officeDocument/2006/relationships/presProps" Target="presProps.xml"/><Relationship Id="rId54" Type="http://schemas.openxmlformats.org/officeDocument/2006/relationships/viewProps" Target="viewProps.xml"/><Relationship Id="rId55" Type="http://schemas.openxmlformats.org/officeDocument/2006/relationships/theme" Target="theme/theme1.xml"/><Relationship Id="rId56"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10-11T21:08:41.979" idx="1">
    <p:pos x="10" y="10"/>
    <p:text>Go through all drawings and annotate fastener sizes.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10-11T21:09:34.795" idx="2">
    <p:pos x="10" y="10"/>
    <p:text>Not possible to show exploded and motor looks like it gets in the way. Probably best to do tail and then insert motor.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5B8150-31DB-4606-AFD8-3FF92C38102E}" type="datetimeFigureOut">
              <a:rPr lang="en-GB" smtClean="0"/>
              <a:t>06/10/16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CCB867-4137-4568-B3F9-58DF1EF0609A}" type="slidenum">
              <a:rPr lang="en-GB" smtClean="0"/>
              <a:t>‹#›</a:t>
            </a:fld>
            <a:endParaRPr lang="en-GB"/>
          </a:p>
        </p:txBody>
      </p:sp>
    </p:spTree>
    <p:extLst>
      <p:ext uri="{BB962C8B-B14F-4D97-AF65-F5344CB8AC3E}">
        <p14:creationId xmlns:p14="http://schemas.microsoft.com/office/powerpoint/2010/main" val="220158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CB867-4137-4568-B3F9-58DF1EF0609A}" type="slidenum">
              <a:rPr lang="en-GB" smtClean="0"/>
              <a:t>1</a:t>
            </a:fld>
            <a:endParaRPr lang="en-GB"/>
          </a:p>
        </p:txBody>
      </p:sp>
    </p:spTree>
    <p:extLst>
      <p:ext uri="{BB962C8B-B14F-4D97-AF65-F5344CB8AC3E}">
        <p14:creationId xmlns:p14="http://schemas.microsoft.com/office/powerpoint/2010/main" val="1970704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16</a:t>
            </a:fld>
            <a:endParaRPr lang="en-GB"/>
          </a:p>
        </p:txBody>
      </p:sp>
    </p:spTree>
    <p:extLst>
      <p:ext uri="{BB962C8B-B14F-4D97-AF65-F5344CB8AC3E}">
        <p14:creationId xmlns:p14="http://schemas.microsoft.com/office/powerpoint/2010/main" val="2626476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17</a:t>
            </a:fld>
            <a:endParaRPr lang="en-GB"/>
          </a:p>
        </p:txBody>
      </p:sp>
    </p:spTree>
    <p:extLst>
      <p:ext uri="{BB962C8B-B14F-4D97-AF65-F5344CB8AC3E}">
        <p14:creationId xmlns:p14="http://schemas.microsoft.com/office/powerpoint/2010/main" val="2626476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18</a:t>
            </a:fld>
            <a:endParaRPr lang="en-GB"/>
          </a:p>
        </p:txBody>
      </p:sp>
    </p:spTree>
    <p:extLst>
      <p:ext uri="{BB962C8B-B14F-4D97-AF65-F5344CB8AC3E}">
        <p14:creationId xmlns:p14="http://schemas.microsoft.com/office/powerpoint/2010/main" val="1488686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hole</a:t>
            </a:r>
            <a:r>
              <a:rPr lang="en-US" baseline="0" dirty="0" smtClean="0"/>
              <a:t> dimension to drawing</a:t>
            </a:r>
            <a:endParaRPr lang="en-US" baseline="0" dirty="0"/>
          </a:p>
          <a:p>
            <a:r>
              <a:rPr lang="en-US" baseline="0" dirty="0" smtClean="0"/>
              <a:t>Add length dimension to view with hole</a:t>
            </a:r>
          </a:p>
          <a:p>
            <a:r>
              <a:rPr lang="en-US" baseline="0" dirty="0" smtClean="0"/>
              <a:t>Add label to isometric view</a:t>
            </a:r>
          </a:p>
        </p:txBody>
      </p:sp>
      <p:sp>
        <p:nvSpPr>
          <p:cNvPr id="4" name="Slide Number Placeholder 3"/>
          <p:cNvSpPr>
            <a:spLocks noGrp="1"/>
          </p:cNvSpPr>
          <p:nvPr>
            <p:ph type="sldNum" sz="quarter" idx="10"/>
          </p:nvPr>
        </p:nvSpPr>
        <p:spPr/>
        <p:txBody>
          <a:bodyPr/>
          <a:lstStyle/>
          <a:p>
            <a:fld id="{EDCCB867-4137-4568-B3F9-58DF1EF0609A}" type="slidenum">
              <a:rPr lang="en-GB" smtClean="0"/>
              <a:t>19</a:t>
            </a:fld>
            <a:endParaRPr lang="en-GB"/>
          </a:p>
        </p:txBody>
      </p:sp>
    </p:spTree>
    <p:extLst>
      <p:ext uri="{BB962C8B-B14F-4D97-AF65-F5344CB8AC3E}">
        <p14:creationId xmlns:p14="http://schemas.microsoft.com/office/powerpoint/2010/main" val="979095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22</a:t>
            </a:fld>
            <a:endParaRPr lang="en-GB"/>
          </a:p>
        </p:txBody>
      </p:sp>
    </p:spTree>
    <p:extLst>
      <p:ext uri="{BB962C8B-B14F-4D97-AF65-F5344CB8AC3E}">
        <p14:creationId xmlns:p14="http://schemas.microsoft.com/office/powerpoint/2010/main" val="4149539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CB867-4137-4568-B3F9-58DF1EF0609A}" type="slidenum">
              <a:rPr lang="en-GB" smtClean="0"/>
              <a:t>2</a:t>
            </a:fld>
            <a:endParaRPr lang="en-GB"/>
          </a:p>
        </p:txBody>
      </p:sp>
    </p:spTree>
    <p:extLst>
      <p:ext uri="{BB962C8B-B14F-4D97-AF65-F5344CB8AC3E}">
        <p14:creationId xmlns:p14="http://schemas.microsoft.com/office/powerpoint/2010/main" val="1970704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4</a:t>
            </a:fld>
            <a:endParaRPr lang="en-GB"/>
          </a:p>
        </p:txBody>
      </p:sp>
    </p:spTree>
    <p:extLst>
      <p:ext uri="{BB962C8B-B14F-4D97-AF65-F5344CB8AC3E}">
        <p14:creationId xmlns:p14="http://schemas.microsoft.com/office/powerpoint/2010/main" val="262547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EDCCB867-4137-4568-B3F9-58DF1EF0609A}" type="slidenum">
              <a:rPr lang="en-GB" smtClean="0"/>
              <a:t>5</a:t>
            </a:fld>
            <a:endParaRPr lang="en-GB"/>
          </a:p>
        </p:txBody>
      </p:sp>
    </p:spTree>
    <p:extLst>
      <p:ext uri="{BB962C8B-B14F-4D97-AF65-F5344CB8AC3E}">
        <p14:creationId xmlns:p14="http://schemas.microsoft.com/office/powerpoint/2010/main" val="1264526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CB867-4137-4568-B3F9-58DF1EF0609A}" type="slidenum">
              <a:rPr lang="en-GB" smtClean="0"/>
              <a:t>7</a:t>
            </a:fld>
            <a:endParaRPr lang="en-GB"/>
          </a:p>
        </p:txBody>
      </p:sp>
    </p:spTree>
    <p:extLst>
      <p:ext uri="{BB962C8B-B14F-4D97-AF65-F5344CB8AC3E}">
        <p14:creationId xmlns:p14="http://schemas.microsoft.com/office/powerpoint/2010/main" val="3357023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EDCCB867-4137-4568-B3F9-58DF1EF0609A}" type="slidenum">
              <a:rPr lang="en-GB" smtClean="0"/>
              <a:t>8</a:t>
            </a:fld>
            <a:endParaRPr lang="en-GB"/>
          </a:p>
        </p:txBody>
      </p:sp>
    </p:spTree>
    <p:extLst>
      <p:ext uri="{BB962C8B-B14F-4D97-AF65-F5344CB8AC3E}">
        <p14:creationId xmlns:p14="http://schemas.microsoft.com/office/powerpoint/2010/main" val="2266246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12</a:t>
            </a:fld>
            <a:endParaRPr lang="en-GB"/>
          </a:p>
        </p:txBody>
      </p:sp>
    </p:spTree>
    <p:extLst>
      <p:ext uri="{BB962C8B-B14F-4D97-AF65-F5344CB8AC3E}">
        <p14:creationId xmlns:p14="http://schemas.microsoft.com/office/powerpoint/2010/main" val="2399104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14</a:t>
            </a:fld>
            <a:endParaRPr lang="en-GB"/>
          </a:p>
        </p:txBody>
      </p:sp>
    </p:spTree>
    <p:extLst>
      <p:ext uri="{BB962C8B-B14F-4D97-AF65-F5344CB8AC3E}">
        <p14:creationId xmlns:p14="http://schemas.microsoft.com/office/powerpoint/2010/main" val="385692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15</a:t>
            </a:fld>
            <a:endParaRPr lang="en-GB"/>
          </a:p>
        </p:txBody>
      </p:sp>
    </p:spTree>
    <p:extLst>
      <p:ext uri="{BB962C8B-B14F-4D97-AF65-F5344CB8AC3E}">
        <p14:creationId xmlns:p14="http://schemas.microsoft.com/office/powerpoint/2010/main" val="3813180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06/10/16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494605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06/10/16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58529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06/10/16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450291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06/10/16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241250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08A990AC-294F-BB43-905A-395CCCA31A82}" type="datetimeFigureOut">
              <a:rPr lang="en-US" smtClean="0"/>
              <a:t>06/10/16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128844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08A990AC-294F-BB43-905A-395CCCA31A82}" type="datetimeFigureOut">
              <a:rPr lang="en-US" smtClean="0"/>
              <a:t>06/10/16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2894388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08A990AC-294F-BB43-905A-395CCCA31A82}" type="datetimeFigureOut">
              <a:rPr lang="en-US" smtClean="0"/>
              <a:t>06/10/16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253141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08A990AC-294F-BB43-905A-395CCCA31A82}" type="datetimeFigureOut">
              <a:rPr lang="en-US" smtClean="0"/>
              <a:t>06/10/16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404283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A990AC-294F-BB43-905A-395CCCA31A82}" type="datetimeFigureOut">
              <a:rPr lang="en-US" smtClean="0"/>
              <a:t>06/10/16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147558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8A990AC-294F-BB43-905A-395CCCA31A82}" type="datetimeFigureOut">
              <a:rPr lang="en-US" smtClean="0"/>
              <a:t>06/10/16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271785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8A990AC-294F-BB43-905A-395CCCA31A82}" type="datetimeFigureOut">
              <a:rPr lang="en-US" smtClean="0"/>
              <a:t>06/10/16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41887037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990AC-294F-BB43-905A-395CCCA31A82}" type="datetimeFigureOut">
              <a:rPr lang="en-US" smtClean="0"/>
              <a:t>06/10/16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2A31BD-06F7-2C49-B147-52EB74EC8EBE}" type="slidenum">
              <a:rPr lang="en-US" smtClean="0"/>
              <a:t>‹#›</a:t>
            </a:fld>
            <a:endParaRPr lang="en-US"/>
          </a:p>
        </p:txBody>
      </p:sp>
    </p:spTree>
    <p:extLst>
      <p:ext uri="{BB962C8B-B14F-4D97-AF65-F5344CB8AC3E}">
        <p14:creationId xmlns:p14="http://schemas.microsoft.com/office/powerpoint/2010/main" val="1774972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hyperlink" Target="http://www.instructables.com/id/How-to-find-the-center-of-a-circle/" TargetMode="External"/><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 Id="rId3" Type="http://schemas.openxmlformats.org/officeDocument/2006/relationships/image" Target="../media/image4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 Id="rId3" Type="http://schemas.openxmlformats.org/officeDocument/2006/relationships/comments" Target="../comments/commen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 Id="rId3" Type="http://schemas.openxmlformats.org/officeDocument/2006/relationships/image" Target="../media/image5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 Id="rId3" Type="http://schemas.openxmlformats.org/officeDocument/2006/relationships/image" Target="../media/image58.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emf"/><Relationship Id="rId3" Type="http://schemas.openxmlformats.org/officeDocument/2006/relationships/comments" Target="../comments/commen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954783191"/>
              </p:ext>
            </p:extLst>
          </p:nvPr>
        </p:nvGraphicFramePr>
        <p:xfrm>
          <a:off x="0" y="1150188"/>
          <a:ext cx="9144000" cy="5707812"/>
        </p:xfrm>
        <a:graphic>
          <a:graphicData uri="http://schemas.openxmlformats.org/drawingml/2006/table">
            <a:tbl>
              <a:tblPr bandRow="1">
                <a:tableStyleId>{5C22544A-7EE6-4342-B048-85BDC9FD1C3A}</a:tableStyleId>
              </a:tblPr>
              <a:tblGrid>
                <a:gridCol w="2286000"/>
                <a:gridCol w="2286000"/>
                <a:gridCol w="2286000"/>
                <a:gridCol w="2286000"/>
              </a:tblGrid>
              <a:tr h="1426953">
                <a:tc>
                  <a:txBody>
                    <a:bodyPr/>
                    <a:lstStyle/>
                    <a:p>
                      <a:pPr algn="ctr"/>
                      <a:r>
                        <a:rPr lang="en-US" sz="2800" dirty="0" smtClean="0"/>
                        <a:t>Saw</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Protractor</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Hand Drill</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Ruler</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Spanners (8mm)</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Tape Measure</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File</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Title 1"/>
          <p:cNvSpPr>
            <a:spLocks noGrp="1"/>
          </p:cNvSpPr>
          <p:nvPr>
            <p:ph type="title"/>
          </p:nvPr>
        </p:nvSpPr>
        <p:spPr>
          <a:xfrm>
            <a:off x="457200" y="7188"/>
            <a:ext cx="8229600" cy="1143000"/>
          </a:xfrm>
        </p:spPr>
        <p:txBody>
          <a:bodyPr/>
          <a:lstStyle/>
          <a:p>
            <a:r>
              <a:rPr lang="en-US" dirty="0" smtClean="0"/>
              <a:t>Tools Required</a:t>
            </a:r>
            <a:endParaRPr lang="en-US" dirty="0"/>
          </a:p>
        </p:txBody>
      </p:sp>
      <p:pic>
        <p:nvPicPr>
          <p:cNvPr id="3" name="Picture 2"/>
          <p:cNvPicPr>
            <a:picLocks noChangeAspect="1"/>
          </p:cNvPicPr>
          <p:nvPr/>
        </p:nvPicPr>
        <p:blipFill rotWithShape="1">
          <a:blip r:embed="rId3"/>
          <a:srcRect t="27555" b="27950"/>
          <a:stretch/>
        </p:blipFill>
        <p:spPr>
          <a:xfrm>
            <a:off x="2390419" y="1385483"/>
            <a:ext cx="2061767" cy="917375"/>
          </a:xfrm>
          <a:prstGeom prst="rect">
            <a:avLst/>
          </a:prstGeom>
        </p:spPr>
      </p:pic>
      <p:pic>
        <p:nvPicPr>
          <p:cNvPr id="4" name="Picture 3"/>
          <p:cNvPicPr>
            <a:picLocks noChangeAspect="1"/>
          </p:cNvPicPr>
          <p:nvPr/>
        </p:nvPicPr>
        <p:blipFill>
          <a:blip r:embed="rId4"/>
          <a:stretch>
            <a:fillRect/>
          </a:stretch>
        </p:blipFill>
        <p:spPr>
          <a:xfrm>
            <a:off x="2529811" y="2686933"/>
            <a:ext cx="1652069" cy="1239052"/>
          </a:xfrm>
          <a:prstGeom prst="rect">
            <a:avLst/>
          </a:prstGeom>
        </p:spPr>
      </p:pic>
      <p:pic>
        <p:nvPicPr>
          <p:cNvPr id="9" name="Picture 8"/>
          <p:cNvPicPr>
            <a:picLocks noChangeAspect="1"/>
          </p:cNvPicPr>
          <p:nvPr/>
        </p:nvPicPr>
        <p:blipFill rotWithShape="1">
          <a:blip r:embed="rId5"/>
          <a:srcRect l="6607" t="27343" r="5000" b="26760"/>
          <a:stretch/>
        </p:blipFill>
        <p:spPr>
          <a:xfrm>
            <a:off x="2390419" y="4368052"/>
            <a:ext cx="2074809" cy="581817"/>
          </a:xfrm>
          <a:prstGeom prst="rect">
            <a:avLst/>
          </a:prstGeom>
        </p:spPr>
      </p:pic>
      <p:pic>
        <p:nvPicPr>
          <p:cNvPr id="10" name="Picture 9"/>
          <p:cNvPicPr>
            <a:picLocks noChangeAspect="1"/>
          </p:cNvPicPr>
          <p:nvPr/>
        </p:nvPicPr>
        <p:blipFill>
          <a:blip r:embed="rId6"/>
          <a:stretch>
            <a:fillRect/>
          </a:stretch>
        </p:blipFill>
        <p:spPr>
          <a:xfrm>
            <a:off x="2834386" y="5556959"/>
            <a:ext cx="1208100" cy="1208100"/>
          </a:xfrm>
          <a:prstGeom prst="rect">
            <a:avLst/>
          </a:prstGeom>
        </p:spPr>
      </p:pic>
      <p:pic>
        <p:nvPicPr>
          <p:cNvPr id="11" name="Picture 10"/>
          <p:cNvPicPr>
            <a:picLocks noChangeAspect="1"/>
          </p:cNvPicPr>
          <p:nvPr/>
        </p:nvPicPr>
        <p:blipFill>
          <a:blip r:embed="rId7"/>
          <a:stretch>
            <a:fillRect/>
          </a:stretch>
        </p:blipFill>
        <p:spPr>
          <a:xfrm>
            <a:off x="6969805" y="1330742"/>
            <a:ext cx="2063415" cy="1070138"/>
          </a:xfrm>
          <a:prstGeom prst="rect">
            <a:avLst/>
          </a:prstGeom>
        </p:spPr>
      </p:pic>
      <p:pic>
        <p:nvPicPr>
          <p:cNvPr id="13" name="Picture 12"/>
          <p:cNvPicPr>
            <a:picLocks noChangeAspect="1"/>
          </p:cNvPicPr>
          <p:nvPr/>
        </p:nvPicPr>
        <p:blipFill>
          <a:blip r:embed="rId8"/>
          <a:stretch>
            <a:fillRect/>
          </a:stretch>
        </p:blipFill>
        <p:spPr>
          <a:xfrm>
            <a:off x="7075857" y="2829163"/>
            <a:ext cx="1827775" cy="913888"/>
          </a:xfrm>
          <a:prstGeom prst="rect">
            <a:avLst/>
          </a:prstGeom>
        </p:spPr>
      </p:pic>
      <p:pic>
        <p:nvPicPr>
          <p:cNvPr id="17" name="Picture 16"/>
          <p:cNvPicPr>
            <a:picLocks noChangeAspect="1"/>
          </p:cNvPicPr>
          <p:nvPr/>
        </p:nvPicPr>
        <p:blipFill>
          <a:blip r:embed="rId9"/>
          <a:stretch>
            <a:fillRect/>
          </a:stretch>
        </p:blipFill>
        <p:spPr>
          <a:xfrm>
            <a:off x="6969804" y="4077219"/>
            <a:ext cx="2063415" cy="1318632"/>
          </a:xfrm>
          <a:prstGeom prst="rect">
            <a:avLst/>
          </a:prstGeom>
        </p:spPr>
      </p:pic>
    </p:spTree>
    <p:extLst>
      <p:ext uri="{BB962C8B-B14F-4D97-AF65-F5344CB8AC3E}">
        <p14:creationId xmlns:p14="http://schemas.microsoft.com/office/powerpoint/2010/main" val="423372347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12 at 19.15.30.png"/>
          <p:cNvPicPr>
            <a:picLocks noChangeAspect="1"/>
          </p:cNvPicPr>
          <p:nvPr/>
        </p:nvPicPr>
        <p:blipFill rotWithShape="1">
          <a:blip r:embed="rId2">
            <a:extLst>
              <a:ext uri="{28A0092B-C50C-407E-A947-70E740481C1C}">
                <a14:useLocalDpi xmlns:a14="http://schemas.microsoft.com/office/drawing/2010/main" val="0"/>
              </a:ext>
            </a:extLst>
          </a:blip>
          <a:srcRect t="4554" b="3054"/>
          <a:stretch/>
        </p:blipFill>
        <p:spPr>
          <a:xfrm>
            <a:off x="0" y="700832"/>
            <a:ext cx="9144000" cy="5975166"/>
          </a:xfrm>
          <a:prstGeom prst="rect">
            <a:avLst/>
          </a:prstGeom>
        </p:spPr>
      </p:pic>
      <p:sp>
        <p:nvSpPr>
          <p:cNvPr id="5" name="TextBox 4"/>
          <p:cNvSpPr txBox="1"/>
          <p:nvPr/>
        </p:nvSpPr>
        <p:spPr>
          <a:xfrm>
            <a:off x="0" y="-22544"/>
            <a:ext cx="9144000" cy="707886"/>
          </a:xfrm>
          <a:prstGeom prst="rect">
            <a:avLst/>
          </a:prstGeom>
          <a:noFill/>
        </p:spPr>
        <p:txBody>
          <a:bodyPr wrap="square" rtlCol="0">
            <a:spAutoFit/>
          </a:bodyPr>
          <a:lstStyle/>
          <a:p>
            <a:r>
              <a:rPr lang="en-US" sz="2000" dirty="0" smtClean="0"/>
              <a:t>Use the angle iron to make a straight cut down the pipe. Repeat this process until the pipe is in quarters.</a:t>
            </a:r>
          </a:p>
        </p:txBody>
      </p:sp>
    </p:spTree>
    <p:extLst>
      <p:ext uri="{BB962C8B-B14F-4D97-AF65-F5344CB8AC3E}">
        <p14:creationId xmlns:p14="http://schemas.microsoft.com/office/powerpoint/2010/main" val="19453705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12 at 19.21.43.png"/>
          <p:cNvPicPr>
            <a:picLocks noChangeAspect="1"/>
          </p:cNvPicPr>
          <p:nvPr/>
        </p:nvPicPr>
        <p:blipFill rotWithShape="1">
          <a:blip r:embed="rId2">
            <a:extLst>
              <a:ext uri="{28A0092B-C50C-407E-A947-70E740481C1C}">
                <a14:useLocalDpi xmlns:a14="http://schemas.microsoft.com/office/drawing/2010/main" val="0"/>
              </a:ext>
            </a:extLst>
          </a:blip>
          <a:srcRect t="2036" b="2384"/>
          <a:stretch/>
        </p:blipFill>
        <p:spPr>
          <a:xfrm>
            <a:off x="0" y="666054"/>
            <a:ext cx="9144000" cy="6195821"/>
          </a:xfrm>
          <a:prstGeom prst="rect">
            <a:avLst/>
          </a:prstGeom>
        </p:spPr>
      </p:pic>
      <p:sp>
        <p:nvSpPr>
          <p:cNvPr id="5" name="TextBox 4"/>
          <p:cNvSpPr txBox="1"/>
          <p:nvPr/>
        </p:nvSpPr>
        <p:spPr>
          <a:xfrm>
            <a:off x="0" y="-22544"/>
            <a:ext cx="9144000" cy="707886"/>
          </a:xfrm>
          <a:prstGeom prst="rect">
            <a:avLst/>
          </a:prstGeom>
          <a:noFill/>
        </p:spPr>
        <p:txBody>
          <a:bodyPr wrap="square" rtlCol="0">
            <a:spAutoFit/>
          </a:bodyPr>
          <a:lstStyle/>
          <a:p>
            <a:r>
              <a:rPr lang="en-US" sz="2000" dirty="0" smtClean="0"/>
              <a:t>The next step is shaping the blades. We find that the following dimensions work quite well:</a:t>
            </a:r>
          </a:p>
        </p:txBody>
      </p:sp>
    </p:spTree>
    <p:extLst>
      <p:ext uri="{BB962C8B-B14F-4D97-AF65-F5344CB8AC3E}">
        <p14:creationId xmlns:p14="http://schemas.microsoft.com/office/powerpoint/2010/main" val="57231754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03425" y="2305569"/>
            <a:ext cx="5538988" cy="2031325"/>
          </a:xfrm>
          <a:prstGeom prst="rect">
            <a:avLst/>
          </a:prstGeom>
          <a:noFill/>
        </p:spPr>
        <p:txBody>
          <a:bodyPr wrap="square" rtlCol="0">
            <a:spAutoFit/>
          </a:bodyPr>
          <a:lstStyle/>
          <a:p>
            <a:r>
              <a:rPr lang="en-US" dirty="0" smtClean="0"/>
              <a:t>First we cut the ‘root’ of the blade. This is the end where the blade will be attached to the generator.</a:t>
            </a:r>
          </a:p>
          <a:p>
            <a:endParaRPr lang="en-US" dirty="0"/>
          </a:p>
          <a:p>
            <a:r>
              <a:rPr lang="en-US" dirty="0" smtClean="0"/>
              <a:t>Measure the root to be 20mm wide and then mark off a point 50mm from the </a:t>
            </a:r>
            <a:r>
              <a:rPr lang="en-US" dirty="0"/>
              <a:t>end. </a:t>
            </a:r>
            <a:r>
              <a:rPr lang="en-US" dirty="0" smtClean="0"/>
              <a:t>Using sticky tape, join </a:t>
            </a:r>
            <a:r>
              <a:rPr lang="en-US" dirty="0"/>
              <a:t>these two parts with a straight line and make a cut to shape the blade</a:t>
            </a:r>
            <a:r>
              <a:rPr lang="en-US" dirty="0" smtClean="0"/>
              <a:t>.</a:t>
            </a:r>
            <a:endParaRPr lang="en-US" dirty="0"/>
          </a:p>
        </p:txBody>
      </p:sp>
      <p:pic>
        <p:nvPicPr>
          <p:cNvPr id="5" name="Picture 4" descr="Screen Shot 2016-09-12 at 19.19.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215" y="-8889"/>
            <a:ext cx="1474470" cy="6858000"/>
          </a:xfrm>
          <a:prstGeom prst="rect">
            <a:avLst/>
          </a:prstGeom>
        </p:spPr>
      </p:pic>
    </p:spTree>
    <p:extLst>
      <p:ext uri="{BB962C8B-B14F-4D97-AF65-F5344CB8AC3E}">
        <p14:creationId xmlns:p14="http://schemas.microsoft.com/office/powerpoint/2010/main" val="217237975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12 at 19.20.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361" y="0"/>
            <a:ext cx="1215632" cy="6858000"/>
          </a:xfrm>
          <a:prstGeom prst="rect">
            <a:avLst/>
          </a:prstGeom>
        </p:spPr>
      </p:pic>
      <p:sp>
        <p:nvSpPr>
          <p:cNvPr id="5" name="TextBox 4"/>
          <p:cNvSpPr txBox="1"/>
          <p:nvPr/>
        </p:nvSpPr>
        <p:spPr>
          <a:xfrm>
            <a:off x="3839551" y="2556412"/>
            <a:ext cx="5302862" cy="1477328"/>
          </a:xfrm>
          <a:prstGeom prst="rect">
            <a:avLst/>
          </a:prstGeom>
          <a:noFill/>
        </p:spPr>
        <p:txBody>
          <a:bodyPr wrap="square" rtlCol="0">
            <a:spAutoFit/>
          </a:bodyPr>
          <a:lstStyle/>
          <a:p>
            <a:r>
              <a:rPr lang="en-US" dirty="0" smtClean="0"/>
              <a:t>Repeat </a:t>
            </a:r>
            <a:r>
              <a:rPr lang="en-US" dirty="0"/>
              <a:t>this process for the </a:t>
            </a:r>
            <a:r>
              <a:rPr lang="en-US" dirty="0" smtClean="0"/>
              <a:t>blade ‘tip’ </a:t>
            </a:r>
            <a:r>
              <a:rPr lang="en-US" dirty="0"/>
              <a:t>using the dimensions shown. Note that it is difficult to cut accurately due to the shape of the blades, and so it is recommended to cut less than you think and then use a file and sandpaper to finish</a:t>
            </a:r>
            <a:r>
              <a:rPr lang="en-US" dirty="0" smtClean="0"/>
              <a:t>.</a:t>
            </a:r>
            <a:endParaRPr lang="en-US" dirty="0"/>
          </a:p>
        </p:txBody>
      </p:sp>
    </p:spTree>
    <p:extLst>
      <p:ext uri="{BB962C8B-B14F-4D97-AF65-F5344CB8AC3E}">
        <p14:creationId xmlns:p14="http://schemas.microsoft.com/office/powerpoint/2010/main" val="249726651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0"/>
            <a:ext cx="9144000" cy="707886"/>
          </a:xfrm>
          <a:prstGeom prst="rect">
            <a:avLst/>
          </a:prstGeom>
          <a:noFill/>
        </p:spPr>
        <p:txBody>
          <a:bodyPr wrap="square" rtlCol="0">
            <a:spAutoFit/>
          </a:bodyPr>
          <a:lstStyle/>
          <a:p>
            <a:r>
              <a:rPr lang="en-US" sz="2000" dirty="0" smtClean="0"/>
              <a:t>Find and mark off the </a:t>
            </a:r>
            <a:r>
              <a:rPr lang="en-US" sz="2000" dirty="0" err="1" smtClean="0"/>
              <a:t>centre</a:t>
            </a:r>
            <a:r>
              <a:rPr lang="en-US" sz="2000" dirty="0" smtClean="0"/>
              <a:t> of the 100mm PVC end cap. Use this mark to drill out a 14mm hole.</a:t>
            </a:r>
          </a:p>
        </p:txBody>
      </p:sp>
      <p:sp>
        <p:nvSpPr>
          <p:cNvPr id="3" name="TextBox 2"/>
          <p:cNvSpPr txBox="1"/>
          <p:nvPr/>
        </p:nvSpPr>
        <p:spPr>
          <a:xfrm>
            <a:off x="1" y="5774994"/>
            <a:ext cx="9144000" cy="1292662"/>
          </a:xfrm>
          <a:prstGeom prst="rect">
            <a:avLst/>
          </a:prstGeom>
          <a:noFill/>
        </p:spPr>
        <p:txBody>
          <a:bodyPr wrap="square" rtlCol="0">
            <a:spAutoFit/>
          </a:bodyPr>
          <a:lstStyle/>
          <a:p>
            <a:r>
              <a:rPr lang="en-US" sz="2000" dirty="0"/>
              <a:t>There may be a </a:t>
            </a:r>
            <a:r>
              <a:rPr lang="en-US" sz="2000" dirty="0" err="1"/>
              <a:t>centre</a:t>
            </a:r>
            <a:r>
              <a:rPr lang="en-US" sz="2000" dirty="0"/>
              <a:t> mark from manufacturing, but if this is difficult to find, see this guide for finding the </a:t>
            </a:r>
            <a:r>
              <a:rPr lang="en-US" sz="2000" dirty="0" err="1"/>
              <a:t>centre</a:t>
            </a:r>
            <a:r>
              <a:rPr lang="en-US" sz="2000" dirty="0"/>
              <a:t> of any circle: </a:t>
            </a:r>
            <a:r>
              <a:rPr lang="en-US" sz="2000" dirty="0">
                <a:hlinkClick r:id="rId3"/>
              </a:rPr>
              <a:t>http://www.instructables.com/id/How-to-find-the-center-of-a-circle/</a:t>
            </a:r>
            <a:endParaRPr lang="en-US" sz="2000" dirty="0"/>
          </a:p>
          <a:p>
            <a:endParaRPr lang="en-US" dirty="0"/>
          </a:p>
        </p:txBody>
      </p:sp>
      <p:pic>
        <p:nvPicPr>
          <p:cNvPr id="5" name="Picture 4" descr="Screen Shot 2016-09-12 at 19.52.4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335" y="863689"/>
            <a:ext cx="4848155" cy="4802950"/>
          </a:xfrm>
          <a:prstGeom prst="rect">
            <a:avLst/>
          </a:prstGeom>
        </p:spPr>
      </p:pic>
    </p:spTree>
    <p:extLst>
      <p:ext uri="{BB962C8B-B14F-4D97-AF65-F5344CB8AC3E}">
        <p14:creationId xmlns:p14="http://schemas.microsoft.com/office/powerpoint/2010/main" val="183952609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0"/>
            <a:ext cx="9144000" cy="707886"/>
          </a:xfrm>
          <a:prstGeom prst="rect">
            <a:avLst/>
          </a:prstGeom>
          <a:noFill/>
        </p:spPr>
        <p:txBody>
          <a:bodyPr wrap="square" rtlCol="0">
            <a:spAutoFit/>
          </a:bodyPr>
          <a:lstStyle/>
          <a:p>
            <a:r>
              <a:rPr lang="en-US" sz="2000" dirty="0" smtClean="0"/>
              <a:t>Using a protractor and ruler, mark out and then drill 5mm holes to attach the blades according to these dimensions.</a:t>
            </a:r>
          </a:p>
        </p:txBody>
      </p:sp>
      <p:pic>
        <p:nvPicPr>
          <p:cNvPr id="2" name="Picture 1" descr="Screen Shot 2016-09-12 at 19.54.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964" y="1093450"/>
            <a:ext cx="4953000" cy="4826000"/>
          </a:xfrm>
          <a:prstGeom prst="rect">
            <a:avLst/>
          </a:prstGeom>
        </p:spPr>
      </p:pic>
    </p:spTree>
    <p:extLst>
      <p:ext uri="{BB962C8B-B14F-4D97-AF65-F5344CB8AC3E}">
        <p14:creationId xmlns:p14="http://schemas.microsoft.com/office/powerpoint/2010/main" val="346124033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6159068"/>
            <a:ext cx="9144000" cy="400110"/>
          </a:xfrm>
          <a:prstGeom prst="rect">
            <a:avLst/>
          </a:prstGeom>
          <a:noFill/>
        </p:spPr>
        <p:txBody>
          <a:bodyPr wrap="square" rtlCol="0">
            <a:spAutoFit/>
          </a:bodyPr>
          <a:lstStyle/>
          <a:p>
            <a:pPr algn="ctr"/>
            <a:r>
              <a:rPr lang="en-US" sz="2000" dirty="0" smtClean="0"/>
              <a:t>Attach each blade using 5mm bolts, washers and nylon locking nuts.</a:t>
            </a:r>
          </a:p>
        </p:txBody>
      </p:sp>
      <p:pic>
        <p:nvPicPr>
          <p:cNvPr id="3" name="Picture 2" descr="Screen Shot 2016-09-13 at 19.49.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649" y="1"/>
            <a:ext cx="6458687" cy="5885995"/>
          </a:xfrm>
          <a:prstGeom prst="rect">
            <a:avLst/>
          </a:prstGeom>
        </p:spPr>
      </p:pic>
    </p:spTree>
    <p:extLst>
      <p:ext uri="{BB962C8B-B14F-4D97-AF65-F5344CB8AC3E}">
        <p14:creationId xmlns:p14="http://schemas.microsoft.com/office/powerpoint/2010/main" val="93663892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13 at 19.52.38.png"/>
          <p:cNvPicPr>
            <a:picLocks noChangeAspect="1"/>
          </p:cNvPicPr>
          <p:nvPr/>
        </p:nvPicPr>
        <p:blipFill rotWithShape="1">
          <a:blip r:embed="rId3">
            <a:extLst>
              <a:ext uri="{28A0092B-C50C-407E-A947-70E740481C1C}">
                <a14:useLocalDpi xmlns:a14="http://schemas.microsoft.com/office/drawing/2010/main" val="0"/>
              </a:ext>
            </a:extLst>
          </a:blip>
          <a:srcRect l="6313" r="6389"/>
          <a:stretch/>
        </p:blipFill>
        <p:spPr>
          <a:xfrm>
            <a:off x="1414791" y="659072"/>
            <a:ext cx="6351070" cy="6198927"/>
          </a:xfrm>
          <a:prstGeom prst="rect">
            <a:avLst/>
          </a:prstGeom>
        </p:spPr>
      </p:pic>
      <p:sp>
        <p:nvSpPr>
          <p:cNvPr id="3" name="TextBox 2"/>
          <p:cNvSpPr txBox="1"/>
          <p:nvPr/>
        </p:nvSpPr>
        <p:spPr>
          <a:xfrm>
            <a:off x="0" y="38002"/>
            <a:ext cx="9142413" cy="707886"/>
          </a:xfrm>
          <a:prstGeom prst="rect">
            <a:avLst/>
          </a:prstGeom>
          <a:noFill/>
        </p:spPr>
        <p:txBody>
          <a:bodyPr wrap="square" rtlCol="0">
            <a:spAutoFit/>
          </a:bodyPr>
          <a:lstStyle/>
          <a:p>
            <a:r>
              <a:rPr lang="en-US" sz="2000" dirty="0" smtClean="0"/>
              <a:t>Once all five blades are attached, take a minute to check that they all look even and straight.</a:t>
            </a:r>
          </a:p>
        </p:txBody>
      </p:sp>
    </p:spTree>
    <p:extLst>
      <p:ext uri="{BB962C8B-B14F-4D97-AF65-F5344CB8AC3E}">
        <p14:creationId xmlns:p14="http://schemas.microsoft.com/office/powerpoint/2010/main" val="73012176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852" y="3186750"/>
            <a:ext cx="9144000" cy="400110"/>
          </a:xfrm>
          <a:prstGeom prst="rect">
            <a:avLst/>
          </a:prstGeom>
          <a:noFill/>
        </p:spPr>
        <p:txBody>
          <a:bodyPr wrap="square" rtlCol="0">
            <a:spAutoFit/>
          </a:bodyPr>
          <a:lstStyle/>
          <a:p>
            <a:pPr algn="ctr"/>
            <a:r>
              <a:rPr lang="en-US" sz="2000" dirty="0" smtClean="0"/>
              <a:t>Cut off a 50mm length of the threaded shaft from an M16 bolt.</a:t>
            </a:r>
          </a:p>
        </p:txBody>
      </p:sp>
      <p:pic>
        <p:nvPicPr>
          <p:cNvPr id="3" name="Picture 2" descr="Screen Shot 2016-09-12 at 20.08.09.png"/>
          <p:cNvPicPr>
            <a:picLocks noChangeAspect="1"/>
          </p:cNvPicPr>
          <p:nvPr/>
        </p:nvPicPr>
        <p:blipFill rotWithShape="1">
          <a:blip r:embed="rId3">
            <a:extLst>
              <a:ext uri="{28A0092B-C50C-407E-A947-70E740481C1C}">
                <a14:useLocalDpi xmlns:a14="http://schemas.microsoft.com/office/drawing/2010/main" val="0"/>
              </a:ext>
            </a:extLst>
          </a:blip>
          <a:srcRect t="35957" b="41110"/>
          <a:stretch/>
        </p:blipFill>
        <p:spPr>
          <a:xfrm>
            <a:off x="23852" y="4368052"/>
            <a:ext cx="9144000" cy="1486997"/>
          </a:xfrm>
          <a:prstGeom prst="rect">
            <a:avLst/>
          </a:prstGeom>
        </p:spPr>
      </p:pic>
      <p:pic>
        <p:nvPicPr>
          <p:cNvPr id="7" name="Picture 6" descr="Screen Shot 2016-09-12 at 20.10.04.png"/>
          <p:cNvPicPr>
            <a:picLocks noChangeAspect="1"/>
          </p:cNvPicPr>
          <p:nvPr/>
        </p:nvPicPr>
        <p:blipFill rotWithShape="1">
          <a:blip r:embed="rId4">
            <a:extLst>
              <a:ext uri="{28A0092B-C50C-407E-A947-70E740481C1C}">
                <a14:useLocalDpi xmlns:a14="http://schemas.microsoft.com/office/drawing/2010/main" val="0"/>
              </a:ext>
            </a:extLst>
          </a:blip>
          <a:srcRect t="21948" b="37602"/>
          <a:stretch/>
        </p:blipFill>
        <p:spPr>
          <a:xfrm>
            <a:off x="23852" y="0"/>
            <a:ext cx="9144000" cy="2617734"/>
          </a:xfrm>
          <a:prstGeom prst="rect">
            <a:avLst/>
          </a:prstGeom>
        </p:spPr>
      </p:pic>
    </p:spTree>
    <p:extLst>
      <p:ext uri="{BB962C8B-B14F-4D97-AF65-F5344CB8AC3E}">
        <p14:creationId xmlns:p14="http://schemas.microsoft.com/office/powerpoint/2010/main" val="296598157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52258" y="2748298"/>
            <a:ext cx="4600073" cy="707886"/>
          </a:xfrm>
          <a:prstGeom prst="rect">
            <a:avLst/>
          </a:prstGeom>
          <a:noFill/>
        </p:spPr>
        <p:txBody>
          <a:bodyPr wrap="square" rtlCol="0">
            <a:spAutoFit/>
          </a:bodyPr>
          <a:lstStyle/>
          <a:p>
            <a:r>
              <a:rPr lang="en-US" sz="2000" dirty="0" smtClean="0"/>
              <a:t>Drill a 4mm hole all the way through the M16 coupling, 10mm from one end.</a:t>
            </a:r>
          </a:p>
        </p:txBody>
      </p:sp>
      <p:pic>
        <p:nvPicPr>
          <p:cNvPr id="4" name="Picture 3" descr="Screen Shot 2016-09-13 at 20.04.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56627" cy="3495068"/>
          </a:xfrm>
          <a:prstGeom prst="rect">
            <a:avLst/>
          </a:prstGeom>
        </p:spPr>
      </p:pic>
      <p:pic>
        <p:nvPicPr>
          <p:cNvPr id="7" name="Picture 6" descr="Screen Shot 2016-09-13 at 20.07.2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62" y="3763961"/>
            <a:ext cx="3916727" cy="2772631"/>
          </a:xfrm>
          <a:prstGeom prst="rect">
            <a:avLst/>
          </a:prstGeom>
        </p:spPr>
      </p:pic>
    </p:spTree>
    <p:extLst>
      <p:ext uri="{BB962C8B-B14F-4D97-AF65-F5344CB8AC3E}">
        <p14:creationId xmlns:p14="http://schemas.microsoft.com/office/powerpoint/2010/main" val="247280393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2585233400"/>
              </p:ext>
            </p:extLst>
          </p:nvPr>
        </p:nvGraphicFramePr>
        <p:xfrm>
          <a:off x="0" y="1166263"/>
          <a:ext cx="9144000" cy="5707812"/>
        </p:xfrm>
        <a:graphic>
          <a:graphicData uri="http://schemas.openxmlformats.org/drawingml/2006/table">
            <a:tbl>
              <a:tblPr bandRow="1">
                <a:tableStyleId>{5C22544A-7EE6-4342-B048-85BDC9FD1C3A}</a:tableStyleId>
              </a:tblPr>
              <a:tblGrid>
                <a:gridCol w="2286000"/>
                <a:gridCol w="2286000"/>
                <a:gridCol w="2286000"/>
                <a:gridCol w="2286000"/>
              </a:tblGrid>
              <a:tr h="1426953">
                <a:tc>
                  <a:txBody>
                    <a:bodyPr/>
                    <a:lstStyle/>
                    <a:p>
                      <a:pPr algn="ctr"/>
                      <a:r>
                        <a:rPr lang="en-US" sz="2800" dirty="0" smtClean="0"/>
                        <a:t>Drill Press</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Power Saw</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Bench Vice</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err="1" smtClean="0"/>
                        <a:t>Callipers</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Title 1"/>
          <p:cNvSpPr>
            <a:spLocks noGrp="1"/>
          </p:cNvSpPr>
          <p:nvPr>
            <p:ph type="title"/>
          </p:nvPr>
        </p:nvSpPr>
        <p:spPr>
          <a:xfrm>
            <a:off x="457200" y="7188"/>
            <a:ext cx="8229600" cy="1143000"/>
          </a:xfrm>
        </p:spPr>
        <p:txBody>
          <a:bodyPr/>
          <a:lstStyle/>
          <a:p>
            <a:r>
              <a:rPr lang="en-US" dirty="0" smtClean="0"/>
              <a:t>Optional Tools</a:t>
            </a:r>
            <a:endParaRPr lang="en-US" dirty="0"/>
          </a:p>
        </p:txBody>
      </p:sp>
      <p:pic>
        <p:nvPicPr>
          <p:cNvPr id="2" name="Picture 1"/>
          <p:cNvPicPr>
            <a:picLocks noChangeAspect="1"/>
          </p:cNvPicPr>
          <p:nvPr/>
        </p:nvPicPr>
        <p:blipFill>
          <a:blip r:embed="rId3"/>
          <a:stretch>
            <a:fillRect/>
          </a:stretch>
        </p:blipFill>
        <p:spPr>
          <a:xfrm>
            <a:off x="2849860" y="1150189"/>
            <a:ext cx="1068705" cy="1424940"/>
          </a:xfrm>
          <a:prstGeom prst="rect">
            <a:avLst/>
          </a:prstGeom>
        </p:spPr>
      </p:pic>
      <p:pic>
        <p:nvPicPr>
          <p:cNvPr id="5" name="Picture 4"/>
          <p:cNvPicPr>
            <a:picLocks noChangeAspect="1"/>
          </p:cNvPicPr>
          <p:nvPr/>
        </p:nvPicPr>
        <p:blipFill>
          <a:blip r:embed="rId4"/>
          <a:stretch>
            <a:fillRect/>
          </a:stretch>
        </p:blipFill>
        <p:spPr>
          <a:xfrm>
            <a:off x="2396016" y="2730029"/>
            <a:ext cx="2080146" cy="1062766"/>
          </a:xfrm>
          <a:prstGeom prst="rect">
            <a:avLst/>
          </a:prstGeom>
        </p:spPr>
      </p:pic>
      <p:pic>
        <p:nvPicPr>
          <p:cNvPr id="6" name="Picture 5"/>
          <p:cNvPicPr>
            <a:picLocks noChangeAspect="1"/>
          </p:cNvPicPr>
          <p:nvPr/>
        </p:nvPicPr>
        <p:blipFill rotWithShape="1">
          <a:blip r:embed="rId5"/>
          <a:srcRect t="18136" b="21694"/>
          <a:stretch/>
        </p:blipFill>
        <p:spPr>
          <a:xfrm>
            <a:off x="2411505" y="4126259"/>
            <a:ext cx="2080146" cy="1251612"/>
          </a:xfrm>
          <a:prstGeom prst="rect">
            <a:avLst/>
          </a:prstGeom>
        </p:spPr>
      </p:pic>
      <p:pic>
        <p:nvPicPr>
          <p:cNvPr id="7" name="Picture 6"/>
          <p:cNvPicPr>
            <a:picLocks noChangeAspect="1"/>
          </p:cNvPicPr>
          <p:nvPr/>
        </p:nvPicPr>
        <p:blipFill rotWithShape="1">
          <a:blip r:embed="rId6"/>
          <a:srcRect t="22832" b="22527"/>
          <a:stretch/>
        </p:blipFill>
        <p:spPr>
          <a:xfrm>
            <a:off x="2426992" y="5599072"/>
            <a:ext cx="2080146" cy="1136599"/>
          </a:xfrm>
          <a:prstGeom prst="rect">
            <a:avLst/>
          </a:prstGeom>
        </p:spPr>
      </p:pic>
    </p:spTree>
    <p:extLst>
      <p:ext uri="{BB962C8B-B14F-4D97-AF65-F5344CB8AC3E}">
        <p14:creationId xmlns:p14="http://schemas.microsoft.com/office/powerpoint/2010/main" val="44812208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54590" y="570812"/>
            <a:ext cx="3363991" cy="1200329"/>
          </a:xfrm>
          <a:prstGeom prst="rect">
            <a:avLst/>
          </a:prstGeom>
        </p:spPr>
        <p:txBody>
          <a:bodyPr wrap="square">
            <a:spAutoFit/>
          </a:bodyPr>
          <a:lstStyle/>
          <a:p>
            <a:r>
              <a:rPr lang="en-US" dirty="0" smtClean="0"/>
              <a:t>Apply superglue/</a:t>
            </a:r>
            <a:r>
              <a:rPr lang="en-US" dirty="0" err="1" smtClean="0"/>
              <a:t>threadlock</a:t>
            </a:r>
            <a:r>
              <a:rPr lang="en-US" dirty="0" smtClean="0"/>
              <a:t> and screw the M16 coupling and thread together so there is 20mm of thread exposed. </a:t>
            </a:r>
            <a:endParaRPr lang="en-US" dirty="0"/>
          </a:p>
        </p:txBody>
      </p:sp>
      <p:pic>
        <p:nvPicPr>
          <p:cNvPr id="2" name="Picture 1" descr="Screen Shot 2016-09-13 at 20.11.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2875" y="263330"/>
            <a:ext cx="4389045" cy="2984551"/>
          </a:xfrm>
          <a:prstGeom prst="rect">
            <a:avLst/>
          </a:prstGeom>
        </p:spPr>
      </p:pic>
      <p:pic>
        <p:nvPicPr>
          <p:cNvPr id="3" name="Picture 2" descr="Screen Shot 2016-09-13 at 20.1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801" y="3697194"/>
            <a:ext cx="6294123" cy="2859805"/>
          </a:xfrm>
          <a:prstGeom prst="rect">
            <a:avLst/>
          </a:prstGeom>
        </p:spPr>
      </p:pic>
    </p:spTree>
    <p:extLst>
      <p:ext uri="{BB962C8B-B14F-4D97-AF65-F5344CB8AC3E}">
        <p14:creationId xmlns:p14="http://schemas.microsoft.com/office/powerpoint/2010/main" val="417000478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3618" y="2447192"/>
            <a:ext cx="3240397" cy="1631216"/>
          </a:xfrm>
          <a:prstGeom prst="rect">
            <a:avLst/>
          </a:prstGeom>
          <a:noFill/>
        </p:spPr>
        <p:txBody>
          <a:bodyPr wrap="square" rtlCol="0">
            <a:spAutoFit/>
          </a:bodyPr>
          <a:lstStyle/>
          <a:p>
            <a:r>
              <a:rPr lang="en-US" sz="2000" dirty="0" smtClean="0"/>
              <a:t>Fasten the whole blade assembly together, until really tight, using superglue or </a:t>
            </a:r>
            <a:r>
              <a:rPr lang="en-US" sz="2000" dirty="0" err="1" smtClean="0"/>
              <a:t>threadlock</a:t>
            </a:r>
            <a:r>
              <a:rPr lang="en-US" sz="2000" dirty="0" smtClean="0"/>
              <a:t> to hold the fasteners in place.</a:t>
            </a:r>
          </a:p>
        </p:txBody>
      </p:sp>
      <p:pic>
        <p:nvPicPr>
          <p:cNvPr id="4" name="Picture 3" descr="Screen Shot 2016-09-13 at 21.12.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8612" y="0"/>
            <a:ext cx="4621946" cy="6858000"/>
          </a:xfrm>
          <a:prstGeom prst="rect">
            <a:avLst/>
          </a:prstGeom>
        </p:spPr>
      </p:pic>
    </p:spTree>
    <p:extLst>
      <p:ext uri="{BB962C8B-B14F-4D97-AF65-F5344CB8AC3E}">
        <p14:creationId xmlns:p14="http://schemas.microsoft.com/office/powerpoint/2010/main" val="99251499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41235" y="3019860"/>
            <a:ext cx="3936177" cy="400110"/>
          </a:xfrm>
          <a:prstGeom prst="rect">
            <a:avLst/>
          </a:prstGeom>
          <a:noFill/>
        </p:spPr>
        <p:txBody>
          <a:bodyPr wrap="square" rtlCol="0">
            <a:spAutoFit/>
          </a:bodyPr>
          <a:lstStyle/>
          <a:p>
            <a:r>
              <a:rPr lang="en-US" sz="2000" dirty="0" smtClean="0"/>
              <a:t>Marvel at your new blade assembly!</a:t>
            </a:r>
          </a:p>
        </p:txBody>
      </p:sp>
      <p:pic>
        <p:nvPicPr>
          <p:cNvPr id="3" name="Picture 2" descr="Screen Shot 2016-09-13 at 21.12.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912" y="-9030"/>
            <a:ext cx="2091690" cy="6858000"/>
          </a:xfrm>
          <a:prstGeom prst="rect">
            <a:avLst/>
          </a:prstGeom>
        </p:spPr>
      </p:pic>
    </p:spTree>
    <p:extLst>
      <p:ext uri="{BB962C8B-B14F-4D97-AF65-F5344CB8AC3E}">
        <p14:creationId xmlns:p14="http://schemas.microsoft.com/office/powerpoint/2010/main" val="217858096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3705" y="3047136"/>
            <a:ext cx="4019340" cy="646331"/>
          </a:xfrm>
          <a:prstGeom prst="rect">
            <a:avLst/>
          </a:prstGeom>
          <a:noFill/>
        </p:spPr>
        <p:txBody>
          <a:bodyPr wrap="square" rtlCol="0">
            <a:spAutoFit/>
          </a:bodyPr>
          <a:lstStyle/>
          <a:p>
            <a:pPr algn="ctr"/>
            <a:r>
              <a:rPr lang="en-US" dirty="0" smtClean="0"/>
              <a:t>Using 5mm plywood, cut a rectangle measuring 200x300mm</a:t>
            </a:r>
            <a:endParaRPr lang="en-US" dirty="0"/>
          </a:p>
        </p:txBody>
      </p:sp>
      <p:pic>
        <p:nvPicPr>
          <p:cNvPr id="2" name="Picture 1" descr="5mm Plywood.pdf"/>
          <p:cNvPicPr>
            <a:picLocks noChangeAspect="1"/>
          </p:cNvPicPr>
          <p:nvPr/>
        </p:nvPicPr>
        <p:blipFill rotWithShape="1">
          <a:blip r:embed="rId2">
            <a:extLst>
              <a:ext uri="{28A0092B-C50C-407E-A947-70E740481C1C}">
                <a14:useLocalDpi xmlns:a14="http://schemas.microsoft.com/office/drawing/2010/main" val="0"/>
              </a:ext>
            </a:extLst>
          </a:blip>
          <a:srcRect l="23033" t="2525" r="30022" b="7417"/>
          <a:stretch/>
        </p:blipFill>
        <p:spPr>
          <a:xfrm>
            <a:off x="0" y="353650"/>
            <a:ext cx="4292656" cy="5819153"/>
          </a:xfrm>
          <a:prstGeom prst="rect">
            <a:avLst/>
          </a:prstGeom>
        </p:spPr>
      </p:pic>
    </p:spTree>
    <p:extLst>
      <p:ext uri="{BB962C8B-B14F-4D97-AF65-F5344CB8AC3E}">
        <p14:creationId xmlns:p14="http://schemas.microsoft.com/office/powerpoint/2010/main" val="2326244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7792" y="3227292"/>
            <a:ext cx="3070776" cy="646331"/>
          </a:xfrm>
          <a:prstGeom prst="rect">
            <a:avLst/>
          </a:prstGeom>
          <a:noFill/>
        </p:spPr>
        <p:txBody>
          <a:bodyPr wrap="square" rtlCol="0">
            <a:spAutoFit/>
          </a:bodyPr>
          <a:lstStyle/>
          <a:p>
            <a:pPr algn="ctr"/>
            <a:r>
              <a:rPr lang="en-US" dirty="0" smtClean="0"/>
              <a:t>Drill 2x 5mm holes according to the following dimensions</a:t>
            </a:r>
            <a:endParaRPr lang="en-US" dirty="0"/>
          </a:p>
        </p:txBody>
      </p:sp>
      <p:pic>
        <p:nvPicPr>
          <p:cNvPr id="2" name="Picture 1" descr="5mm Plywood - Step 1.pdf"/>
          <p:cNvPicPr>
            <a:picLocks noChangeAspect="1"/>
          </p:cNvPicPr>
          <p:nvPr/>
        </p:nvPicPr>
        <p:blipFill rotWithShape="1">
          <a:blip r:embed="rId2">
            <a:extLst>
              <a:ext uri="{28A0092B-C50C-407E-A947-70E740481C1C}">
                <a14:useLocalDpi xmlns:a14="http://schemas.microsoft.com/office/drawing/2010/main" val="0"/>
              </a:ext>
            </a:extLst>
          </a:blip>
          <a:srcRect l="20940" r="26892" b="6920"/>
          <a:stretch/>
        </p:blipFill>
        <p:spPr>
          <a:xfrm>
            <a:off x="4298290" y="351250"/>
            <a:ext cx="4770170" cy="6014453"/>
          </a:xfrm>
          <a:prstGeom prst="rect">
            <a:avLst/>
          </a:prstGeom>
        </p:spPr>
      </p:pic>
    </p:spTree>
    <p:extLst>
      <p:ext uri="{BB962C8B-B14F-4D97-AF65-F5344CB8AC3E}">
        <p14:creationId xmlns:p14="http://schemas.microsoft.com/office/powerpoint/2010/main" val="2049090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il Boo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77"/>
            <a:ext cx="9144000" cy="6461615"/>
          </a:xfrm>
          <a:prstGeom prst="rect">
            <a:avLst/>
          </a:prstGeom>
        </p:spPr>
      </p:pic>
      <p:sp>
        <p:nvSpPr>
          <p:cNvPr id="5" name="TextBox 4"/>
          <p:cNvSpPr txBox="1"/>
          <p:nvPr/>
        </p:nvSpPr>
        <p:spPr>
          <a:xfrm>
            <a:off x="479746" y="4450572"/>
            <a:ext cx="4019340" cy="923330"/>
          </a:xfrm>
          <a:prstGeom prst="rect">
            <a:avLst/>
          </a:prstGeom>
          <a:noFill/>
        </p:spPr>
        <p:txBody>
          <a:bodyPr wrap="square" rtlCol="0">
            <a:spAutoFit/>
          </a:bodyPr>
          <a:lstStyle/>
          <a:p>
            <a:pPr algn="ctr"/>
            <a:r>
              <a:rPr lang="en-US" dirty="0" smtClean="0"/>
              <a:t>To make the tail boom we used a 500mm length of 45mm </a:t>
            </a:r>
            <a:r>
              <a:rPr lang="en-US" dirty="0" err="1" smtClean="0"/>
              <a:t>Aluminium</a:t>
            </a:r>
            <a:r>
              <a:rPr lang="en-US" dirty="0" smtClean="0"/>
              <a:t> Box Section</a:t>
            </a:r>
            <a:endParaRPr lang="en-US" dirty="0"/>
          </a:p>
        </p:txBody>
      </p:sp>
    </p:spTree>
    <p:extLst>
      <p:ext uri="{BB962C8B-B14F-4D97-AF65-F5344CB8AC3E}">
        <p14:creationId xmlns:p14="http://schemas.microsoft.com/office/powerpoint/2010/main" val="3969493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3265" y="757372"/>
            <a:ext cx="4019340" cy="369332"/>
          </a:xfrm>
          <a:prstGeom prst="rect">
            <a:avLst/>
          </a:prstGeom>
          <a:noFill/>
        </p:spPr>
        <p:txBody>
          <a:bodyPr wrap="square" rtlCol="0">
            <a:spAutoFit/>
          </a:bodyPr>
          <a:lstStyle/>
          <a:p>
            <a:pPr algn="ctr"/>
            <a:r>
              <a:rPr lang="en-US" dirty="0" smtClean="0"/>
              <a:t>Drill 2x 5mm holes all the way through:</a:t>
            </a:r>
            <a:endParaRPr lang="en-US" dirty="0"/>
          </a:p>
        </p:txBody>
      </p:sp>
      <p:pic>
        <p:nvPicPr>
          <p:cNvPr id="4" name="Picture 3" descr="Tail Boom - Step 1.pdf"/>
          <p:cNvPicPr>
            <a:picLocks noChangeAspect="1"/>
          </p:cNvPicPr>
          <p:nvPr/>
        </p:nvPicPr>
        <p:blipFill rotWithShape="1">
          <a:blip r:embed="rId2">
            <a:extLst>
              <a:ext uri="{28A0092B-C50C-407E-A947-70E740481C1C}">
                <a14:useLocalDpi xmlns:a14="http://schemas.microsoft.com/office/drawing/2010/main" val="0"/>
              </a:ext>
            </a:extLst>
          </a:blip>
          <a:srcRect t="40090" b="42744"/>
          <a:stretch/>
        </p:blipFill>
        <p:spPr>
          <a:xfrm>
            <a:off x="0" y="1591426"/>
            <a:ext cx="9144000" cy="1109176"/>
          </a:xfrm>
          <a:prstGeom prst="rect">
            <a:avLst/>
          </a:prstGeom>
        </p:spPr>
      </p:pic>
      <p:pic>
        <p:nvPicPr>
          <p:cNvPr id="7" name="Picture 6" descr="Tail Boom - Step 2.pdf"/>
          <p:cNvPicPr>
            <a:picLocks noChangeAspect="1"/>
          </p:cNvPicPr>
          <p:nvPr/>
        </p:nvPicPr>
        <p:blipFill rotWithShape="1">
          <a:blip r:embed="rId3">
            <a:extLst>
              <a:ext uri="{28A0092B-C50C-407E-A947-70E740481C1C}">
                <a14:useLocalDpi xmlns:a14="http://schemas.microsoft.com/office/drawing/2010/main" val="0"/>
              </a:ext>
            </a:extLst>
          </a:blip>
          <a:srcRect t="28895" b="49212"/>
          <a:stretch/>
        </p:blipFill>
        <p:spPr>
          <a:xfrm>
            <a:off x="0" y="4050902"/>
            <a:ext cx="9144000" cy="1414601"/>
          </a:xfrm>
          <a:prstGeom prst="rect">
            <a:avLst/>
          </a:prstGeom>
        </p:spPr>
      </p:pic>
      <p:sp>
        <p:nvSpPr>
          <p:cNvPr id="8" name="TextBox 7"/>
          <p:cNvSpPr txBox="1"/>
          <p:nvPr/>
        </p:nvSpPr>
        <p:spPr>
          <a:xfrm>
            <a:off x="0" y="3353173"/>
            <a:ext cx="9142413" cy="369332"/>
          </a:xfrm>
          <a:prstGeom prst="rect">
            <a:avLst/>
          </a:prstGeom>
          <a:noFill/>
        </p:spPr>
        <p:txBody>
          <a:bodyPr wrap="square" rtlCol="0">
            <a:spAutoFit/>
          </a:bodyPr>
          <a:lstStyle/>
          <a:p>
            <a:pPr algn="ctr"/>
            <a:r>
              <a:rPr lang="en-US" dirty="0" smtClean="0"/>
              <a:t>Rotate the piece by 90 degrees and drill two more holes at the other end.</a:t>
            </a:r>
            <a:endParaRPr lang="en-US" dirty="0"/>
          </a:p>
        </p:txBody>
      </p:sp>
    </p:spTree>
    <p:extLst>
      <p:ext uri="{BB962C8B-B14F-4D97-AF65-F5344CB8AC3E}">
        <p14:creationId xmlns:p14="http://schemas.microsoft.com/office/powerpoint/2010/main" val="445545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4948" y="2661050"/>
            <a:ext cx="3585252" cy="646331"/>
          </a:xfrm>
          <a:prstGeom prst="rect">
            <a:avLst/>
          </a:prstGeom>
          <a:noFill/>
        </p:spPr>
        <p:txBody>
          <a:bodyPr wrap="square" rtlCol="0">
            <a:spAutoFit/>
          </a:bodyPr>
          <a:lstStyle/>
          <a:p>
            <a:pPr algn="ctr"/>
            <a:r>
              <a:rPr lang="en-US" dirty="0" smtClean="0"/>
              <a:t>Fasten the tail boom to the tail fin using M5x35mm fasteners.</a:t>
            </a:r>
            <a:endParaRPr lang="en-US" dirty="0"/>
          </a:p>
        </p:txBody>
      </p:sp>
      <p:pic>
        <p:nvPicPr>
          <p:cNvPr id="4" name="Picture 3" descr="Tail Assembly - Tail Assembly Drawing 1 (1).pdf"/>
          <p:cNvPicPr>
            <a:picLocks noChangeAspect="1"/>
          </p:cNvPicPr>
          <p:nvPr/>
        </p:nvPicPr>
        <p:blipFill rotWithShape="1">
          <a:blip r:embed="rId2">
            <a:extLst>
              <a:ext uri="{28A0092B-C50C-407E-A947-70E740481C1C}">
                <a14:useLocalDpi xmlns:a14="http://schemas.microsoft.com/office/drawing/2010/main" val="0"/>
              </a:ext>
            </a:extLst>
          </a:blip>
          <a:srcRect l="10901" r="8924"/>
          <a:stretch/>
        </p:blipFill>
        <p:spPr>
          <a:xfrm>
            <a:off x="1811135" y="0"/>
            <a:ext cx="7331278" cy="6461615"/>
          </a:xfrm>
          <a:prstGeom prst="rect">
            <a:avLst/>
          </a:prstGeom>
        </p:spPr>
      </p:pic>
    </p:spTree>
    <p:extLst>
      <p:ext uri="{BB962C8B-B14F-4D97-AF65-F5344CB8AC3E}">
        <p14:creationId xmlns:p14="http://schemas.microsoft.com/office/powerpoint/2010/main" val="2626216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tor - Treadmill Moto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54" y="29751"/>
            <a:ext cx="8681776" cy="6134984"/>
          </a:xfrm>
          <a:prstGeom prst="rect">
            <a:avLst/>
          </a:prstGeom>
        </p:spPr>
      </p:pic>
      <p:sp>
        <p:nvSpPr>
          <p:cNvPr id="3" name="TextBox 2"/>
          <p:cNvSpPr txBox="1"/>
          <p:nvPr/>
        </p:nvSpPr>
        <p:spPr>
          <a:xfrm>
            <a:off x="3038622" y="5031477"/>
            <a:ext cx="6105379" cy="1754327"/>
          </a:xfrm>
          <a:prstGeom prst="rect">
            <a:avLst/>
          </a:prstGeom>
          <a:noFill/>
        </p:spPr>
        <p:txBody>
          <a:bodyPr wrap="square" rtlCol="0">
            <a:spAutoFit/>
          </a:bodyPr>
          <a:lstStyle/>
          <a:p>
            <a:r>
              <a:rPr lang="en-US" dirty="0"/>
              <a:t>To build this wind turbine, we used an old treadmill motor that looks like this. Although the rest of these directions assume that you are using the same motor, it is possible to adapt them to suit your own motor. For a guide on whether or not your motor is suitable for electricity generation, see our guide here: </a:t>
            </a:r>
            <a:r>
              <a:rPr lang="en-US" dirty="0" err="1"/>
              <a:t>www.leproject.org</a:t>
            </a:r>
            <a:r>
              <a:rPr lang="en-US" dirty="0"/>
              <a:t>/wind-turbine-motor-guide</a:t>
            </a:r>
          </a:p>
        </p:txBody>
      </p:sp>
    </p:spTree>
    <p:extLst>
      <p:ext uri="{BB962C8B-B14F-4D97-AF65-F5344CB8AC3E}">
        <p14:creationId xmlns:p14="http://schemas.microsoft.com/office/powerpoint/2010/main" val="3332226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tor - Treadmill Motor - Step 1.pdf"/>
          <p:cNvPicPr>
            <a:picLocks noChangeAspect="1"/>
          </p:cNvPicPr>
          <p:nvPr/>
        </p:nvPicPr>
        <p:blipFill rotWithShape="1">
          <a:blip r:embed="rId2">
            <a:extLst>
              <a:ext uri="{28A0092B-C50C-407E-A947-70E740481C1C}">
                <a14:useLocalDpi xmlns:a14="http://schemas.microsoft.com/office/drawing/2010/main" val="0"/>
              </a:ext>
            </a:extLst>
          </a:blip>
          <a:srcRect t="8248" b="27070"/>
          <a:stretch/>
        </p:blipFill>
        <p:spPr>
          <a:xfrm>
            <a:off x="0" y="723375"/>
            <a:ext cx="9144000" cy="4179502"/>
          </a:xfrm>
          <a:prstGeom prst="rect">
            <a:avLst/>
          </a:prstGeom>
        </p:spPr>
      </p:pic>
      <p:sp>
        <p:nvSpPr>
          <p:cNvPr id="5" name="TextBox 4"/>
          <p:cNvSpPr txBox="1"/>
          <p:nvPr/>
        </p:nvSpPr>
        <p:spPr>
          <a:xfrm>
            <a:off x="0" y="5231368"/>
            <a:ext cx="9144000" cy="369332"/>
          </a:xfrm>
          <a:prstGeom prst="rect">
            <a:avLst/>
          </a:prstGeom>
          <a:noFill/>
        </p:spPr>
        <p:txBody>
          <a:bodyPr wrap="square" rtlCol="0">
            <a:spAutoFit/>
          </a:bodyPr>
          <a:lstStyle/>
          <a:p>
            <a:pPr algn="ctr"/>
            <a:r>
              <a:rPr lang="en-US" dirty="0"/>
              <a:t>Drill a 4mm hole in the flat side of the motor shaft, 15mm away from the motor body.</a:t>
            </a:r>
          </a:p>
        </p:txBody>
      </p:sp>
    </p:spTree>
    <p:extLst>
      <p:ext uri="{BB962C8B-B14F-4D97-AF65-F5344CB8AC3E}">
        <p14:creationId xmlns:p14="http://schemas.microsoft.com/office/powerpoint/2010/main" val="1836216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1326687434"/>
              </p:ext>
            </p:extLst>
          </p:nvPr>
        </p:nvGraphicFramePr>
        <p:xfrm>
          <a:off x="0" y="1163098"/>
          <a:ext cx="9153420" cy="5706000"/>
        </p:xfrm>
        <a:graphic>
          <a:graphicData uri="http://schemas.openxmlformats.org/drawingml/2006/table">
            <a:tbl>
              <a:tblPr firstRow="1" bandRow="1">
                <a:tableStyleId>{5C22544A-7EE6-4342-B048-85BDC9FD1C3A}</a:tableStyleId>
              </a:tblPr>
              <a:tblGrid>
                <a:gridCol w="1717973"/>
                <a:gridCol w="788527"/>
                <a:gridCol w="1984911"/>
                <a:gridCol w="1471324"/>
                <a:gridCol w="777151"/>
                <a:gridCol w="2413534"/>
              </a:tblGrid>
              <a:tr h="1426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90mm PVC pipe (1m length)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M16x60mm threaded coupling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100mm PVC end cap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12x12x1.4mm Angle Iron (0.5m long)</a:t>
                      </a:r>
                    </a:p>
                    <a:p>
                      <a:pPr marL="0" marR="0" indent="0" algn="r" defTabSz="457200" rtl="0" eaLnBrk="1" fontAlgn="auto" latinLnBrk="0" hangingPunct="1">
                        <a:lnSpc>
                          <a:spcPct val="100000"/>
                        </a:lnSpc>
                        <a:spcBef>
                          <a:spcPts val="0"/>
                        </a:spcBef>
                        <a:spcAft>
                          <a:spcPts val="0"/>
                        </a:spcAft>
                        <a:buClrTx/>
                        <a:buSzTx/>
                        <a:buFontTx/>
                        <a:buNone/>
                        <a:tabLst/>
                        <a:defRPr/>
                      </a:pPr>
                      <a:endParaRPr lang="en-US" sz="1600" b="0" dirty="0" smtClean="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Bolts:</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M5x25mm</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M16x100mm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dirty="0" smtClean="0">
                        <a:solidFill>
                          <a:srgbClr val="000000"/>
                        </a:solidFill>
                      </a:endParaRPr>
                    </a:p>
                    <a:p>
                      <a:r>
                        <a:rPr lang="en-US" sz="1600" b="0" dirty="0" smtClean="0">
                          <a:solidFill>
                            <a:srgbClr val="000000"/>
                          </a:solidFill>
                        </a:rPr>
                        <a:t>x10</a:t>
                      </a:r>
                    </a:p>
                    <a:p>
                      <a:r>
                        <a:rPr lang="en-US" sz="1600" b="0" dirty="0" smtClean="0">
                          <a:solidFill>
                            <a:srgbClr val="000000"/>
                          </a:solidFill>
                        </a:rPr>
                        <a:t>x1</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err="1" smtClean="0">
                          <a:solidFill>
                            <a:srgbClr val="000000"/>
                          </a:solidFill>
                        </a:rPr>
                        <a:t>Threadlock</a:t>
                      </a:r>
                      <a:endParaRPr lang="en-US" sz="1600" b="0" dirty="0" smtClean="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Nuts:</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baseline="0" dirty="0" smtClean="0">
                          <a:solidFill>
                            <a:srgbClr val="000000"/>
                          </a:solidFill>
                        </a:rPr>
                        <a:t>M5</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baseline="0" dirty="0" smtClean="0">
                          <a:solidFill>
                            <a:srgbClr val="000000"/>
                          </a:solidFill>
                        </a:rPr>
                        <a:t>M16</a:t>
                      </a:r>
                      <a:endParaRPr lang="en-US" sz="1600" b="0" dirty="0" smtClean="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dirty="0" smtClean="0">
                        <a:solidFill>
                          <a:srgbClr val="000000"/>
                        </a:solidFill>
                      </a:endParaRPr>
                    </a:p>
                    <a:p>
                      <a:r>
                        <a:rPr lang="en-US" sz="1600" b="0" dirty="0" smtClean="0">
                          <a:solidFill>
                            <a:srgbClr val="000000"/>
                          </a:solidFill>
                        </a:rPr>
                        <a:t>x10</a:t>
                      </a:r>
                    </a:p>
                    <a:p>
                      <a:r>
                        <a:rPr lang="en-US" sz="1600" b="0" dirty="0" smtClean="0">
                          <a:solidFill>
                            <a:srgbClr val="000000"/>
                          </a:solidFill>
                        </a:rPr>
                        <a:t>x1</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600" b="0" dirty="0" smtClean="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smtClean="0">
                          <a:solidFill>
                            <a:srgbClr val="000000"/>
                          </a:solidFill>
                        </a:rPr>
                        <a:t> </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4" name="Picture 3"/>
          <p:cNvPicPr>
            <a:picLocks noChangeAspect="1"/>
          </p:cNvPicPr>
          <p:nvPr/>
        </p:nvPicPr>
        <p:blipFill rotWithShape="1">
          <a:blip r:embed="rId2"/>
          <a:srcRect l="4827" t="10699" r="5517" b="12049"/>
          <a:stretch/>
        </p:blipFill>
        <p:spPr>
          <a:xfrm>
            <a:off x="2898919" y="2635067"/>
            <a:ext cx="1608043" cy="1385591"/>
          </a:xfrm>
          <a:prstGeom prst="rect">
            <a:avLst/>
          </a:prstGeom>
        </p:spPr>
      </p:pic>
      <p:pic>
        <p:nvPicPr>
          <p:cNvPr id="5" name="Picture 4"/>
          <p:cNvPicPr>
            <a:picLocks noChangeAspect="1"/>
          </p:cNvPicPr>
          <p:nvPr/>
        </p:nvPicPr>
        <p:blipFill rotWithShape="1">
          <a:blip r:embed="rId3"/>
          <a:srcRect l="31547" t="38640" r="31647" b="38497"/>
          <a:stretch/>
        </p:blipFill>
        <p:spPr>
          <a:xfrm>
            <a:off x="7074041" y="1347534"/>
            <a:ext cx="1976392" cy="1227749"/>
          </a:xfrm>
          <a:prstGeom prst="rect">
            <a:avLst/>
          </a:prstGeom>
        </p:spPr>
      </p:pic>
      <p:pic>
        <p:nvPicPr>
          <p:cNvPr id="6" name="Picture 5"/>
          <p:cNvPicPr>
            <a:picLocks noChangeAspect="1"/>
          </p:cNvPicPr>
          <p:nvPr/>
        </p:nvPicPr>
        <p:blipFill>
          <a:blip r:embed="rId4"/>
          <a:stretch>
            <a:fillRect/>
          </a:stretch>
        </p:blipFill>
        <p:spPr>
          <a:xfrm>
            <a:off x="7249298" y="4004584"/>
            <a:ext cx="1420054" cy="1420054"/>
          </a:xfrm>
          <a:prstGeom prst="rect">
            <a:avLst/>
          </a:prstGeom>
        </p:spPr>
      </p:pic>
      <p:pic>
        <p:nvPicPr>
          <p:cNvPr id="7" name="Picture 6"/>
          <p:cNvPicPr>
            <a:picLocks noChangeAspect="1"/>
          </p:cNvPicPr>
          <p:nvPr/>
        </p:nvPicPr>
        <p:blipFill rotWithShape="1">
          <a:blip r:embed="rId5"/>
          <a:srcRect t="32924" r="7165" b="31574"/>
          <a:stretch/>
        </p:blipFill>
        <p:spPr>
          <a:xfrm>
            <a:off x="6745317" y="2984443"/>
            <a:ext cx="2081155" cy="795884"/>
          </a:xfrm>
          <a:prstGeom prst="rect">
            <a:avLst/>
          </a:prstGeom>
        </p:spPr>
      </p:pic>
      <p:pic>
        <p:nvPicPr>
          <p:cNvPr id="9" name="Picture 8"/>
          <p:cNvPicPr>
            <a:picLocks noChangeAspect="1"/>
          </p:cNvPicPr>
          <p:nvPr/>
        </p:nvPicPr>
        <p:blipFill rotWithShape="1">
          <a:blip r:embed="rId6"/>
          <a:srcRect l="14881" b="27681"/>
          <a:stretch/>
        </p:blipFill>
        <p:spPr>
          <a:xfrm>
            <a:off x="2810576" y="1107419"/>
            <a:ext cx="1723236" cy="1464102"/>
          </a:xfrm>
          <a:prstGeom prst="rect">
            <a:avLst/>
          </a:prstGeom>
        </p:spPr>
      </p:pic>
      <p:pic>
        <p:nvPicPr>
          <p:cNvPr id="10" name="Picture 9"/>
          <p:cNvPicPr>
            <a:picLocks noChangeAspect="1"/>
          </p:cNvPicPr>
          <p:nvPr/>
        </p:nvPicPr>
        <p:blipFill rotWithShape="1">
          <a:blip r:embed="rId7"/>
          <a:srcRect l="5473" t="6800" r="5250" b="5962"/>
          <a:stretch/>
        </p:blipFill>
        <p:spPr>
          <a:xfrm>
            <a:off x="3132115" y="5493149"/>
            <a:ext cx="1358770" cy="1327724"/>
          </a:xfrm>
          <a:prstGeom prst="rect">
            <a:avLst/>
          </a:prstGeom>
        </p:spPr>
      </p:pic>
      <p:pic>
        <p:nvPicPr>
          <p:cNvPr id="11" name="Picture 10"/>
          <p:cNvPicPr>
            <a:picLocks noChangeAspect="1"/>
          </p:cNvPicPr>
          <p:nvPr/>
        </p:nvPicPr>
        <p:blipFill>
          <a:blip r:embed="rId8"/>
          <a:stretch>
            <a:fillRect/>
          </a:stretch>
        </p:blipFill>
        <p:spPr>
          <a:xfrm>
            <a:off x="3083884" y="4036734"/>
            <a:ext cx="1407001" cy="1387661"/>
          </a:xfrm>
          <a:prstGeom prst="rect">
            <a:avLst/>
          </a:prstGeom>
        </p:spPr>
      </p:pic>
      <p:sp>
        <p:nvSpPr>
          <p:cNvPr id="13" name="Title 1"/>
          <p:cNvSpPr>
            <a:spLocks noGrp="1"/>
          </p:cNvSpPr>
          <p:nvPr>
            <p:ph type="title"/>
          </p:nvPr>
        </p:nvSpPr>
        <p:spPr>
          <a:xfrm>
            <a:off x="457200" y="7188"/>
            <a:ext cx="8229600" cy="1143000"/>
          </a:xfrm>
        </p:spPr>
        <p:txBody>
          <a:bodyPr/>
          <a:lstStyle/>
          <a:p>
            <a:r>
              <a:rPr lang="en-US" dirty="0" smtClean="0"/>
              <a:t>Materials</a:t>
            </a:r>
            <a:endParaRPr lang="en-US" dirty="0"/>
          </a:p>
        </p:txBody>
      </p:sp>
    </p:spTree>
    <p:extLst>
      <p:ext uri="{BB962C8B-B14F-4D97-AF65-F5344CB8AC3E}">
        <p14:creationId xmlns:p14="http://schemas.microsoft.com/office/powerpoint/2010/main" val="19166072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tor Base Plate - 5mm Plywood Drawing 1.pdf"/>
          <p:cNvPicPr>
            <a:picLocks noChangeAspect="1"/>
          </p:cNvPicPr>
          <p:nvPr/>
        </p:nvPicPr>
        <p:blipFill rotWithShape="1">
          <a:blip r:embed="rId2">
            <a:extLst>
              <a:ext uri="{28A0092B-C50C-407E-A947-70E740481C1C}">
                <a14:useLocalDpi xmlns:a14="http://schemas.microsoft.com/office/drawing/2010/main" val="0"/>
              </a:ext>
            </a:extLst>
          </a:blip>
          <a:srcRect r="48483"/>
          <a:stretch/>
        </p:blipFill>
        <p:spPr>
          <a:xfrm>
            <a:off x="0" y="190500"/>
            <a:ext cx="4710667" cy="6461615"/>
          </a:xfrm>
          <a:prstGeom prst="rect">
            <a:avLst/>
          </a:prstGeom>
        </p:spPr>
      </p:pic>
      <p:sp>
        <p:nvSpPr>
          <p:cNvPr id="5" name="TextBox 4"/>
          <p:cNvSpPr txBox="1"/>
          <p:nvPr/>
        </p:nvSpPr>
        <p:spPr>
          <a:xfrm>
            <a:off x="5209065" y="2804106"/>
            <a:ext cx="3086854" cy="923330"/>
          </a:xfrm>
          <a:prstGeom prst="rect">
            <a:avLst/>
          </a:prstGeom>
          <a:noFill/>
        </p:spPr>
        <p:txBody>
          <a:bodyPr wrap="square" rtlCol="0">
            <a:spAutoFit/>
          </a:bodyPr>
          <a:lstStyle/>
          <a:p>
            <a:r>
              <a:rPr lang="en-US" dirty="0" smtClean="0"/>
              <a:t>Next we need a way to fasten the motor down. Cut a piece of 5mm plywood to this size.</a:t>
            </a:r>
            <a:endParaRPr lang="en-US" dirty="0"/>
          </a:p>
        </p:txBody>
      </p:sp>
    </p:spTree>
    <p:extLst>
      <p:ext uri="{BB962C8B-B14F-4D97-AF65-F5344CB8AC3E}">
        <p14:creationId xmlns:p14="http://schemas.microsoft.com/office/powerpoint/2010/main" val="147709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tor Base Plate - Step 1 Drawing 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716" y="1431725"/>
            <a:ext cx="7656115" cy="5410200"/>
          </a:xfrm>
          <a:prstGeom prst="rect">
            <a:avLst/>
          </a:prstGeom>
        </p:spPr>
      </p:pic>
      <p:sp>
        <p:nvSpPr>
          <p:cNvPr id="5" name="TextBox 4"/>
          <p:cNvSpPr txBox="1"/>
          <p:nvPr/>
        </p:nvSpPr>
        <p:spPr>
          <a:xfrm>
            <a:off x="1061106" y="289350"/>
            <a:ext cx="7309725" cy="923330"/>
          </a:xfrm>
          <a:prstGeom prst="rect">
            <a:avLst/>
          </a:prstGeom>
          <a:noFill/>
        </p:spPr>
        <p:txBody>
          <a:bodyPr wrap="square" rtlCol="0">
            <a:spAutoFit/>
          </a:bodyPr>
          <a:lstStyle/>
          <a:p>
            <a:r>
              <a:rPr lang="en-US" dirty="0" smtClean="0"/>
              <a:t>The holes to mount our motor are ½ inch diameter (</a:t>
            </a:r>
            <a:r>
              <a:rPr lang="en-US" dirty="0" err="1" smtClean="0"/>
              <a:t>approx</a:t>
            </a:r>
            <a:r>
              <a:rPr lang="en-US" dirty="0" smtClean="0"/>
              <a:t> 12.5mm), so we need to drill 4 holes to match. The hole in the middle is just so that the wires can pass through.</a:t>
            </a:r>
            <a:endParaRPr lang="en-US" dirty="0"/>
          </a:p>
        </p:txBody>
      </p:sp>
    </p:spTree>
    <p:extLst>
      <p:ext uri="{BB962C8B-B14F-4D97-AF65-F5344CB8AC3E}">
        <p14:creationId xmlns:p14="http://schemas.microsoft.com/office/powerpoint/2010/main" val="3427172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619" y="820218"/>
            <a:ext cx="9144000" cy="369332"/>
          </a:xfrm>
          <a:prstGeom prst="rect">
            <a:avLst/>
          </a:prstGeom>
          <a:noFill/>
        </p:spPr>
        <p:txBody>
          <a:bodyPr wrap="square" rtlCol="0">
            <a:spAutoFit/>
          </a:bodyPr>
          <a:lstStyle/>
          <a:p>
            <a:pPr algn="ctr"/>
            <a:r>
              <a:rPr lang="en-US" dirty="0" smtClean="0"/>
              <a:t>We also need to drill the base plate to attach an off-the-shelf 15mm pipe flange.</a:t>
            </a:r>
            <a:endParaRPr lang="en-US" dirty="0"/>
          </a:p>
        </p:txBody>
      </p:sp>
      <p:pic>
        <p:nvPicPr>
          <p:cNvPr id="6" name="Picture 5" descr="15mm Flange - Part Studio 1 Drawing 1 (1).pdf"/>
          <p:cNvPicPr>
            <a:picLocks noChangeAspect="1"/>
          </p:cNvPicPr>
          <p:nvPr/>
        </p:nvPicPr>
        <p:blipFill rotWithShape="1">
          <a:blip r:embed="rId2">
            <a:extLst>
              <a:ext uri="{28A0092B-C50C-407E-A947-70E740481C1C}">
                <a14:useLocalDpi xmlns:a14="http://schemas.microsoft.com/office/drawing/2010/main" val="0"/>
              </a:ext>
            </a:extLst>
          </a:blip>
          <a:srcRect l="9318" t="5012" r="3824" b="23837"/>
          <a:stretch/>
        </p:blipFill>
        <p:spPr>
          <a:xfrm>
            <a:off x="578791" y="1189550"/>
            <a:ext cx="7942217" cy="4597453"/>
          </a:xfrm>
          <a:prstGeom prst="rect">
            <a:avLst/>
          </a:prstGeom>
        </p:spPr>
      </p:pic>
    </p:spTree>
    <p:extLst>
      <p:ext uri="{BB962C8B-B14F-4D97-AF65-F5344CB8AC3E}">
        <p14:creationId xmlns:p14="http://schemas.microsoft.com/office/powerpoint/2010/main" val="3746169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18343" y="208975"/>
            <a:ext cx="5996857" cy="646331"/>
          </a:xfrm>
          <a:prstGeom prst="rect">
            <a:avLst/>
          </a:prstGeom>
          <a:noFill/>
        </p:spPr>
        <p:txBody>
          <a:bodyPr wrap="square" rtlCol="0">
            <a:spAutoFit/>
          </a:bodyPr>
          <a:lstStyle/>
          <a:p>
            <a:pPr algn="ctr"/>
            <a:r>
              <a:rPr lang="en-US" dirty="0" smtClean="0"/>
              <a:t>To match the flange, drill 4x 7mm diameter holes according to these dimensions.  </a:t>
            </a:r>
            <a:endParaRPr lang="en-US" dirty="0"/>
          </a:p>
        </p:txBody>
      </p:sp>
      <p:pic>
        <p:nvPicPr>
          <p:cNvPr id="6" name="Picture 5" descr="Motor Base Plate - Step 2 Drawing 1 (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942" y="946740"/>
            <a:ext cx="8324055" cy="5882200"/>
          </a:xfrm>
          <a:prstGeom prst="rect">
            <a:avLst/>
          </a:prstGeom>
        </p:spPr>
      </p:pic>
    </p:spTree>
    <p:extLst>
      <p:ext uri="{BB962C8B-B14F-4D97-AF65-F5344CB8AC3E}">
        <p14:creationId xmlns:p14="http://schemas.microsoft.com/office/powerpoint/2010/main" val="3713397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lange Base Plate Assembly - Assembly 1 Drawing 1.pdf"/>
          <p:cNvPicPr>
            <a:picLocks noChangeAspect="1"/>
          </p:cNvPicPr>
          <p:nvPr/>
        </p:nvPicPr>
        <p:blipFill rotWithShape="1">
          <a:blip r:embed="rId2">
            <a:extLst>
              <a:ext uri="{28A0092B-C50C-407E-A947-70E740481C1C}">
                <a14:useLocalDpi xmlns:a14="http://schemas.microsoft.com/office/drawing/2010/main" val="0"/>
              </a:ext>
            </a:extLst>
          </a:blip>
          <a:srcRect l="26549" r="26505"/>
          <a:stretch/>
        </p:blipFill>
        <p:spPr>
          <a:xfrm>
            <a:off x="0" y="190500"/>
            <a:ext cx="3867442" cy="5821553"/>
          </a:xfrm>
          <a:prstGeom prst="rect">
            <a:avLst/>
          </a:prstGeom>
        </p:spPr>
      </p:pic>
      <p:pic>
        <p:nvPicPr>
          <p:cNvPr id="5" name="Picture 4" descr="Flange Base Plate Assembly - Assembly 1 Drawing 1 (1).pdf"/>
          <p:cNvPicPr>
            <a:picLocks noChangeAspect="1"/>
          </p:cNvPicPr>
          <p:nvPr/>
        </p:nvPicPr>
        <p:blipFill rotWithShape="1">
          <a:blip r:embed="rId3">
            <a:extLst>
              <a:ext uri="{28A0092B-C50C-407E-A947-70E740481C1C}">
                <a14:useLocalDpi xmlns:a14="http://schemas.microsoft.com/office/drawing/2010/main" val="0"/>
              </a:ext>
            </a:extLst>
          </a:blip>
          <a:srcRect t="7499" b="9160"/>
          <a:stretch/>
        </p:blipFill>
        <p:spPr>
          <a:xfrm>
            <a:off x="3867442" y="1896852"/>
            <a:ext cx="5377216" cy="3166776"/>
          </a:xfrm>
          <a:prstGeom prst="rect">
            <a:avLst/>
          </a:prstGeom>
        </p:spPr>
      </p:pic>
      <p:sp>
        <p:nvSpPr>
          <p:cNvPr id="6" name="TextBox 5"/>
          <p:cNvSpPr txBox="1"/>
          <p:nvPr/>
        </p:nvSpPr>
        <p:spPr>
          <a:xfrm>
            <a:off x="3867442" y="730036"/>
            <a:ext cx="5151958" cy="646331"/>
          </a:xfrm>
          <a:prstGeom prst="rect">
            <a:avLst/>
          </a:prstGeom>
          <a:noFill/>
        </p:spPr>
        <p:txBody>
          <a:bodyPr wrap="square" rtlCol="0">
            <a:spAutoFit/>
          </a:bodyPr>
          <a:lstStyle/>
          <a:p>
            <a:pPr algn="ctr"/>
            <a:r>
              <a:rPr lang="en-US" dirty="0" smtClean="0"/>
              <a:t>Fasten the base plate to the pipe flange using M7x20mm bolts, nuts and washers. </a:t>
            </a:r>
            <a:endParaRPr lang="en-US" dirty="0"/>
          </a:p>
        </p:txBody>
      </p:sp>
    </p:spTree>
    <p:extLst>
      <p:ext uri="{BB962C8B-B14F-4D97-AF65-F5344CB8AC3E}">
        <p14:creationId xmlns:p14="http://schemas.microsoft.com/office/powerpoint/2010/main" val="3810823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67442" y="3861758"/>
            <a:ext cx="5151958" cy="646331"/>
          </a:xfrm>
          <a:prstGeom prst="rect">
            <a:avLst/>
          </a:prstGeom>
          <a:noFill/>
        </p:spPr>
        <p:txBody>
          <a:bodyPr wrap="square" rtlCol="0">
            <a:spAutoFit/>
          </a:bodyPr>
          <a:lstStyle/>
          <a:p>
            <a:pPr algn="ctr"/>
            <a:r>
              <a:rPr lang="en-US" dirty="0" smtClean="0"/>
              <a:t>Fasten the motor to the base plate assembly using ½”x1.5” bolts, nuts and washers.</a:t>
            </a:r>
            <a:endParaRPr lang="en-US" dirty="0"/>
          </a:p>
        </p:txBody>
      </p:sp>
      <p:pic>
        <p:nvPicPr>
          <p:cNvPr id="7" name="Picture 6" descr="Base Plate Motor Assembly - Assembly 1 Drawing 1 (1).pdf"/>
          <p:cNvPicPr>
            <a:picLocks noChangeAspect="1"/>
          </p:cNvPicPr>
          <p:nvPr/>
        </p:nvPicPr>
        <p:blipFill rotWithShape="1">
          <a:blip r:embed="rId2">
            <a:extLst>
              <a:ext uri="{28A0092B-C50C-407E-A947-70E740481C1C}">
                <a14:useLocalDpi xmlns:a14="http://schemas.microsoft.com/office/drawing/2010/main" val="0"/>
              </a:ext>
            </a:extLst>
          </a:blip>
          <a:srcRect l="36396" t="28149" r="29143" b="29559"/>
          <a:stretch/>
        </p:blipFill>
        <p:spPr>
          <a:xfrm>
            <a:off x="5048293" y="643000"/>
            <a:ext cx="3151163" cy="2732751"/>
          </a:xfrm>
          <a:prstGeom prst="rect">
            <a:avLst/>
          </a:prstGeom>
        </p:spPr>
      </p:pic>
      <p:pic>
        <p:nvPicPr>
          <p:cNvPr id="8" name="Picture 7" descr="Base Plate Motor Assembly - Assembly 1 Drawing 1.pdf"/>
          <p:cNvPicPr>
            <a:picLocks noChangeAspect="1"/>
          </p:cNvPicPr>
          <p:nvPr/>
        </p:nvPicPr>
        <p:blipFill rotWithShape="1">
          <a:blip r:embed="rId3">
            <a:extLst>
              <a:ext uri="{28A0092B-C50C-407E-A947-70E740481C1C}">
                <a14:useLocalDpi xmlns:a14="http://schemas.microsoft.com/office/drawing/2010/main" val="0"/>
              </a:ext>
            </a:extLst>
          </a:blip>
          <a:srcRect l="34286" t="4266" r="31956" b="6166"/>
          <a:stretch/>
        </p:blipFill>
        <p:spPr>
          <a:xfrm>
            <a:off x="418011" y="305167"/>
            <a:ext cx="3086853" cy="5787518"/>
          </a:xfrm>
          <a:prstGeom prst="rect">
            <a:avLst/>
          </a:prstGeom>
        </p:spPr>
      </p:pic>
    </p:spTree>
    <p:extLst>
      <p:ext uri="{BB962C8B-B14F-4D97-AF65-F5344CB8AC3E}">
        <p14:creationId xmlns:p14="http://schemas.microsoft.com/office/powerpoint/2010/main" val="1878958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acelle Cover - Step 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4525"/>
            <a:ext cx="9144000" cy="6461615"/>
          </a:xfrm>
          <a:prstGeom prst="rect">
            <a:avLst/>
          </a:prstGeom>
        </p:spPr>
      </p:pic>
      <p:sp>
        <p:nvSpPr>
          <p:cNvPr id="6" name="TextBox 5"/>
          <p:cNvSpPr txBox="1"/>
          <p:nvPr/>
        </p:nvSpPr>
        <p:spPr>
          <a:xfrm>
            <a:off x="1" y="208975"/>
            <a:ext cx="9144000" cy="369332"/>
          </a:xfrm>
          <a:prstGeom prst="rect">
            <a:avLst/>
          </a:prstGeom>
          <a:noFill/>
        </p:spPr>
        <p:txBody>
          <a:bodyPr wrap="square" rtlCol="0">
            <a:spAutoFit/>
          </a:bodyPr>
          <a:lstStyle/>
          <a:p>
            <a:pPr algn="ctr"/>
            <a:r>
              <a:rPr lang="en-US" dirty="0" smtClean="0"/>
              <a:t>To keep the motor protected from rain, we use a threaded section of 150mm PVC and end cap.</a:t>
            </a:r>
            <a:endParaRPr lang="en-US" dirty="0"/>
          </a:p>
        </p:txBody>
      </p:sp>
    </p:spTree>
    <p:extLst>
      <p:ext uri="{BB962C8B-B14F-4D97-AF65-F5344CB8AC3E}">
        <p14:creationId xmlns:p14="http://schemas.microsoft.com/office/powerpoint/2010/main" val="2621742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50mm PVC Threaded Access Coupling - Step 1 Drawing 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
            <a:ext cx="9144000" cy="6461615"/>
          </a:xfrm>
          <a:prstGeom prst="rect">
            <a:avLst/>
          </a:prstGeom>
        </p:spPr>
      </p:pic>
      <p:sp>
        <p:nvSpPr>
          <p:cNvPr id="5" name="TextBox 4"/>
          <p:cNvSpPr txBox="1"/>
          <p:nvPr/>
        </p:nvSpPr>
        <p:spPr>
          <a:xfrm>
            <a:off x="1318343" y="208975"/>
            <a:ext cx="5996857" cy="646331"/>
          </a:xfrm>
          <a:prstGeom prst="rect">
            <a:avLst/>
          </a:prstGeom>
          <a:noFill/>
        </p:spPr>
        <p:txBody>
          <a:bodyPr wrap="square" rtlCol="0">
            <a:spAutoFit/>
          </a:bodyPr>
          <a:lstStyle/>
          <a:p>
            <a:pPr algn="ctr"/>
            <a:r>
              <a:rPr lang="en-US" dirty="0" smtClean="0"/>
              <a:t>We need to drill holes to allow the shaft to pass through, and to mount the tail assembly.</a:t>
            </a:r>
            <a:endParaRPr lang="en-US" dirty="0"/>
          </a:p>
        </p:txBody>
      </p:sp>
    </p:spTree>
    <p:extLst>
      <p:ext uri="{BB962C8B-B14F-4D97-AF65-F5344CB8AC3E}">
        <p14:creationId xmlns:p14="http://schemas.microsoft.com/office/powerpoint/2010/main" val="892957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celle Cover - Step 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
            <a:ext cx="9144000" cy="6461615"/>
          </a:xfrm>
          <a:prstGeom prst="rect">
            <a:avLst/>
          </a:prstGeom>
        </p:spPr>
      </p:pic>
      <p:sp>
        <p:nvSpPr>
          <p:cNvPr id="5" name="TextBox 4"/>
          <p:cNvSpPr txBox="1"/>
          <p:nvPr/>
        </p:nvSpPr>
        <p:spPr>
          <a:xfrm>
            <a:off x="1" y="5277534"/>
            <a:ext cx="9144000" cy="923330"/>
          </a:xfrm>
          <a:prstGeom prst="rect">
            <a:avLst/>
          </a:prstGeom>
          <a:noFill/>
        </p:spPr>
        <p:txBody>
          <a:bodyPr wrap="square" rtlCol="0">
            <a:spAutoFit/>
          </a:bodyPr>
          <a:lstStyle/>
          <a:p>
            <a:pPr algn="ctr"/>
            <a:r>
              <a:rPr lang="en-US" dirty="0" smtClean="0"/>
              <a:t>The hole in the end cap is slightly </a:t>
            </a:r>
            <a:r>
              <a:rPr lang="en-US" dirty="0" err="1" smtClean="0"/>
              <a:t>off-centre</a:t>
            </a:r>
            <a:r>
              <a:rPr lang="en-US" dirty="0"/>
              <a:t> </a:t>
            </a:r>
            <a:r>
              <a:rPr lang="en-US" dirty="0" smtClean="0"/>
              <a:t>due to the dimensions of the motor. To ensure it is drilled in the correct place, first fasten the end cap to the coupling and take note which direction the end sits when fully secure. Mark out a vertical line to make it clear.</a:t>
            </a:r>
            <a:endParaRPr lang="en-US" dirty="0"/>
          </a:p>
        </p:txBody>
      </p:sp>
    </p:spTree>
    <p:extLst>
      <p:ext uri="{BB962C8B-B14F-4D97-AF65-F5344CB8AC3E}">
        <p14:creationId xmlns:p14="http://schemas.microsoft.com/office/powerpoint/2010/main" val="2341074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98446" y="407399"/>
            <a:ext cx="3152625" cy="1200329"/>
          </a:xfrm>
          <a:prstGeom prst="rect">
            <a:avLst/>
          </a:prstGeom>
          <a:noFill/>
        </p:spPr>
        <p:txBody>
          <a:bodyPr wrap="square" rtlCol="0">
            <a:spAutoFit/>
          </a:bodyPr>
          <a:lstStyle/>
          <a:p>
            <a:pPr algn="ctr"/>
            <a:r>
              <a:rPr lang="en-US" dirty="0" smtClean="0"/>
              <a:t>Measure 88.5mm from the bottom of this vertical line and drill  20mm hole for the motor shaft to pass through.</a:t>
            </a:r>
            <a:endParaRPr lang="en-US" dirty="0"/>
          </a:p>
        </p:txBody>
      </p:sp>
      <p:pic>
        <p:nvPicPr>
          <p:cNvPr id="6" name="Picture 5" descr="150mm PVC Threaded End Cap - Step 1 (1).pdf"/>
          <p:cNvPicPr>
            <a:picLocks noChangeAspect="1"/>
          </p:cNvPicPr>
          <p:nvPr/>
        </p:nvPicPr>
        <p:blipFill rotWithShape="1">
          <a:blip r:embed="rId2">
            <a:extLst>
              <a:ext uri="{28A0092B-C50C-407E-A947-70E740481C1C}">
                <a14:useLocalDpi xmlns:a14="http://schemas.microsoft.com/office/drawing/2010/main" val="0"/>
              </a:ext>
            </a:extLst>
          </a:blip>
          <a:srcRect r="28791"/>
          <a:stretch/>
        </p:blipFill>
        <p:spPr>
          <a:xfrm>
            <a:off x="0" y="190500"/>
            <a:ext cx="6511332" cy="6461615"/>
          </a:xfrm>
          <a:prstGeom prst="rect">
            <a:avLst/>
          </a:prstGeom>
        </p:spPr>
      </p:pic>
    </p:spTree>
    <p:extLst>
      <p:ext uri="{BB962C8B-B14F-4D97-AF65-F5344CB8AC3E}">
        <p14:creationId xmlns:p14="http://schemas.microsoft.com/office/powerpoint/2010/main" val="1272512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9-12 at 18.40.51.png"/>
          <p:cNvPicPr>
            <a:picLocks noChangeAspect="1"/>
          </p:cNvPicPr>
          <p:nvPr/>
        </p:nvPicPr>
        <p:blipFill rotWithShape="1">
          <a:blip r:embed="rId3">
            <a:extLst>
              <a:ext uri="{28A0092B-C50C-407E-A947-70E740481C1C}">
                <a14:useLocalDpi xmlns:a14="http://schemas.microsoft.com/office/drawing/2010/main" val="0"/>
              </a:ext>
            </a:extLst>
          </a:blip>
          <a:srcRect t="2233" b="4194"/>
          <a:stretch/>
        </p:blipFill>
        <p:spPr>
          <a:xfrm>
            <a:off x="0" y="787675"/>
            <a:ext cx="9144000" cy="6060278"/>
          </a:xfrm>
          <a:prstGeom prst="rect">
            <a:avLst/>
          </a:prstGeom>
        </p:spPr>
      </p:pic>
      <p:sp>
        <p:nvSpPr>
          <p:cNvPr id="8" name="TextBox 7"/>
          <p:cNvSpPr txBox="1"/>
          <p:nvPr/>
        </p:nvSpPr>
        <p:spPr>
          <a:xfrm>
            <a:off x="176847" y="161415"/>
            <a:ext cx="5697280" cy="1631216"/>
          </a:xfrm>
          <a:prstGeom prst="rect">
            <a:avLst/>
          </a:prstGeom>
          <a:noFill/>
        </p:spPr>
        <p:txBody>
          <a:bodyPr wrap="square" rtlCol="0">
            <a:spAutoFit/>
          </a:bodyPr>
          <a:lstStyle/>
          <a:p>
            <a:r>
              <a:rPr lang="en-US" sz="2000" dirty="0" smtClean="0"/>
              <a:t>PVC can be a great material to make wind turbine blades. It is cheap, light and readily available at most hardware stores. To make blades that are 500mm long, you will want to start with a 1m length of 90mm PVC, which is approximately 2mm thick.</a:t>
            </a:r>
            <a:endParaRPr lang="en-US" sz="2000" dirty="0"/>
          </a:p>
        </p:txBody>
      </p:sp>
    </p:spTree>
    <p:extLst>
      <p:ext uri="{BB962C8B-B14F-4D97-AF65-F5344CB8AC3E}">
        <p14:creationId xmlns:p14="http://schemas.microsoft.com/office/powerpoint/2010/main" val="420021272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celle Cover - Step 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343" y="353650"/>
            <a:ext cx="9144000" cy="6461615"/>
          </a:xfrm>
          <a:prstGeom prst="rect">
            <a:avLst/>
          </a:prstGeom>
        </p:spPr>
      </p:pic>
      <p:sp>
        <p:nvSpPr>
          <p:cNvPr id="5" name="TextBox 4"/>
          <p:cNvSpPr txBox="1"/>
          <p:nvPr/>
        </p:nvSpPr>
        <p:spPr>
          <a:xfrm>
            <a:off x="4228347" y="452487"/>
            <a:ext cx="4742821" cy="369332"/>
          </a:xfrm>
          <a:prstGeom prst="rect">
            <a:avLst/>
          </a:prstGeom>
          <a:noFill/>
        </p:spPr>
        <p:txBody>
          <a:bodyPr wrap="square" rtlCol="0">
            <a:spAutoFit/>
          </a:bodyPr>
          <a:lstStyle/>
          <a:p>
            <a:pPr algn="ctr"/>
            <a:r>
              <a:rPr lang="en-US" dirty="0" smtClean="0"/>
              <a:t>Fasten the end cap and the coupling together.</a:t>
            </a:r>
            <a:endParaRPr lang="en-US" dirty="0"/>
          </a:p>
        </p:txBody>
      </p:sp>
    </p:spTree>
    <p:extLst>
      <p:ext uri="{BB962C8B-B14F-4D97-AF65-F5344CB8AC3E}">
        <p14:creationId xmlns:p14="http://schemas.microsoft.com/office/powerpoint/2010/main" val="670387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7018" y="4574262"/>
            <a:ext cx="4003264" cy="646331"/>
          </a:xfrm>
          <a:prstGeom prst="rect">
            <a:avLst/>
          </a:prstGeom>
          <a:noFill/>
        </p:spPr>
        <p:txBody>
          <a:bodyPr wrap="square" rtlCol="0">
            <a:spAutoFit/>
          </a:bodyPr>
          <a:lstStyle/>
          <a:p>
            <a:pPr algn="ctr"/>
            <a:r>
              <a:rPr lang="en-US" dirty="0" smtClean="0"/>
              <a:t>Fasten the tail assembly to the threaded access coupling using M5x35mm bolts.</a:t>
            </a:r>
            <a:endParaRPr lang="en-US" dirty="0"/>
          </a:p>
        </p:txBody>
      </p:sp>
      <p:pic>
        <p:nvPicPr>
          <p:cNvPr id="6" name="Picture 5" descr="Step 1.pdf"/>
          <p:cNvPicPr>
            <a:picLocks noChangeAspect="1"/>
          </p:cNvPicPr>
          <p:nvPr/>
        </p:nvPicPr>
        <p:blipFill rotWithShape="1">
          <a:blip r:embed="rId2">
            <a:extLst>
              <a:ext uri="{28A0092B-C50C-407E-A947-70E740481C1C}">
                <a14:useLocalDpi xmlns:a14="http://schemas.microsoft.com/office/drawing/2010/main" val="0"/>
              </a:ext>
            </a:extLst>
          </a:blip>
          <a:srcRect l="13187" r="14550"/>
          <a:stretch/>
        </p:blipFill>
        <p:spPr>
          <a:xfrm>
            <a:off x="2266884" y="190500"/>
            <a:ext cx="6607796" cy="6461615"/>
          </a:xfrm>
          <a:prstGeom prst="rect">
            <a:avLst/>
          </a:prstGeom>
        </p:spPr>
      </p:pic>
    </p:spTree>
    <p:extLst>
      <p:ext uri="{BB962C8B-B14F-4D97-AF65-F5344CB8AC3E}">
        <p14:creationId xmlns:p14="http://schemas.microsoft.com/office/powerpoint/2010/main" val="3739262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ep 1 (1).pdf"/>
          <p:cNvPicPr>
            <a:picLocks noChangeAspect="1"/>
          </p:cNvPicPr>
          <p:nvPr/>
        </p:nvPicPr>
        <p:blipFill rotWithShape="1">
          <a:blip r:embed="rId2">
            <a:extLst>
              <a:ext uri="{28A0092B-C50C-407E-A947-70E740481C1C}">
                <a14:useLocalDpi xmlns:a14="http://schemas.microsoft.com/office/drawing/2010/main" val="0"/>
              </a:ext>
            </a:extLst>
          </a:blip>
          <a:srcRect l="4747" t="7749" r="3648" b="7169"/>
          <a:stretch/>
        </p:blipFill>
        <p:spPr>
          <a:xfrm>
            <a:off x="434088" y="353650"/>
            <a:ext cx="8376307" cy="5497653"/>
          </a:xfrm>
          <a:prstGeom prst="rect">
            <a:avLst/>
          </a:prstGeom>
        </p:spPr>
      </p:pic>
    </p:spTree>
    <p:extLst>
      <p:ext uri="{BB962C8B-B14F-4D97-AF65-F5344CB8AC3E}">
        <p14:creationId xmlns:p14="http://schemas.microsoft.com/office/powerpoint/2010/main" val="26507181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ep 1 (2).pdf"/>
          <p:cNvPicPr>
            <a:picLocks noChangeAspect="1"/>
          </p:cNvPicPr>
          <p:nvPr/>
        </p:nvPicPr>
        <p:blipFill rotWithShape="1">
          <a:blip r:embed="rId2">
            <a:extLst>
              <a:ext uri="{28A0092B-C50C-407E-A947-70E740481C1C}">
                <a14:useLocalDpi xmlns:a14="http://schemas.microsoft.com/office/drawing/2010/main" val="0"/>
              </a:ext>
            </a:extLst>
          </a:blip>
          <a:srcRect t="14715" b="25081"/>
          <a:stretch/>
        </p:blipFill>
        <p:spPr>
          <a:xfrm>
            <a:off x="0" y="144676"/>
            <a:ext cx="9144000" cy="3890151"/>
          </a:xfrm>
          <a:prstGeom prst="rect">
            <a:avLst/>
          </a:prstGeom>
        </p:spPr>
      </p:pic>
      <p:sp>
        <p:nvSpPr>
          <p:cNvPr id="5" name="TextBox 4"/>
          <p:cNvSpPr txBox="1"/>
          <p:nvPr/>
        </p:nvSpPr>
        <p:spPr>
          <a:xfrm>
            <a:off x="2218675" y="4574262"/>
            <a:ext cx="5058887" cy="923330"/>
          </a:xfrm>
          <a:prstGeom prst="rect">
            <a:avLst/>
          </a:prstGeom>
          <a:noFill/>
        </p:spPr>
        <p:txBody>
          <a:bodyPr wrap="square" rtlCol="0">
            <a:spAutoFit/>
          </a:bodyPr>
          <a:lstStyle/>
          <a:p>
            <a:pPr algn="ctr"/>
            <a:r>
              <a:rPr lang="en-US" dirty="0" smtClean="0"/>
              <a:t>Screw the 15mm pipe into the flange as tight as possible. Note that the bolts will prevent the flange from sitting on the PVC, but this isn’t a problem!</a:t>
            </a:r>
            <a:endParaRPr lang="en-US" dirty="0"/>
          </a:p>
        </p:txBody>
      </p:sp>
    </p:spTree>
    <p:extLst>
      <p:ext uri="{BB962C8B-B14F-4D97-AF65-F5344CB8AC3E}">
        <p14:creationId xmlns:p14="http://schemas.microsoft.com/office/powerpoint/2010/main" val="971525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ep 1 (3).pdf"/>
          <p:cNvPicPr>
            <a:picLocks noChangeAspect="1"/>
          </p:cNvPicPr>
          <p:nvPr/>
        </p:nvPicPr>
        <p:blipFill rotWithShape="1">
          <a:blip r:embed="rId2">
            <a:extLst>
              <a:ext uri="{28A0092B-C50C-407E-A947-70E740481C1C}">
                <a14:useLocalDpi xmlns:a14="http://schemas.microsoft.com/office/drawing/2010/main" val="0"/>
              </a:ext>
            </a:extLst>
          </a:blip>
          <a:srcRect l="15472" t="2027" r="16660" b="3935"/>
          <a:stretch/>
        </p:blipFill>
        <p:spPr>
          <a:xfrm>
            <a:off x="1414808" y="0"/>
            <a:ext cx="6205862" cy="6076353"/>
          </a:xfrm>
          <a:prstGeom prst="rect">
            <a:avLst/>
          </a:prstGeom>
        </p:spPr>
      </p:pic>
      <p:sp>
        <p:nvSpPr>
          <p:cNvPr id="5" name="TextBox 4"/>
          <p:cNvSpPr txBox="1"/>
          <p:nvPr/>
        </p:nvSpPr>
        <p:spPr>
          <a:xfrm>
            <a:off x="1" y="6281205"/>
            <a:ext cx="9144000" cy="369332"/>
          </a:xfrm>
          <a:prstGeom prst="rect">
            <a:avLst/>
          </a:prstGeom>
          <a:noFill/>
        </p:spPr>
        <p:txBody>
          <a:bodyPr wrap="square" rtlCol="0">
            <a:spAutoFit/>
          </a:bodyPr>
          <a:lstStyle/>
          <a:p>
            <a:pPr algn="ctr"/>
            <a:r>
              <a:rPr lang="en-US" dirty="0" smtClean="0"/>
              <a:t>Cut out a 20mm square section from the edge of the non-threaded PVC end cap.</a:t>
            </a:r>
            <a:endParaRPr lang="en-US" dirty="0"/>
          </a:p>
        </p:txBody>
      </p:sp>
    </p:spTree>
    <p:extLst>
      <p:ext uri="{BB962C8B-B14F-4D97-AF65-F5344CB8AC3E}">
        <p14:creationId xmlns:p14="http://schemas.microsoft.com/office/powerpoint/2010/main" val="836671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ep 1 (5).pdf"/>
          <p:cNvPicPr>
            <a:picLocks noChangeAspect="1"/>
          </p:cNvPicPr>
          <p:nvPr/>
        </p:nvPicPr>
        <p:blipFill rotWithShape="1">
          <a:blip r:embed="rId2">
            <a:extLst>
              <a:ext uri="{28A0092B-C50C-407E-A947-70E740481C1C}">
                <a14:useLocalDpi xmlns:a14="http://schemas.microsoft.com/office/drawing/2010/main" val="0"/>
              </a:ext>
            </a:extLst>
          </a:blip>
          <a:srcRect t="5262" b="26076"/>
          <a:stretch/>
        </p:blipFill>
        <p:spPr>
          <a:xfrm>
            <a:off x="0" y="530475"/>
            <a:ext cx="9144000" cy="4436702"/>
          </a:xfrm>
          <a:prstGeom prst="rect">
            <a:avLst/>
          </a:prstGeom>
        </p:spPr>
      </p:pic>
      <p:sp>
        <p:nvSpPr>
          <p:cNvPr id="5" name="TextBox 4"/>
          <p:cNvSpPr txBox="1"/>
          <p:nvPr/>
        </p:nvSpPr>
        <p:spPr>
          <a:xfrm>
            <a:off x="1" y="5651997"/>
            <a:ext cx="9144000" cy="646331"/>
          </a:xfrm>
          <a:prstGeom prst="rect">
            <a:avLst/>
          </a:prstGeom>
          <a:noFill/>
        </p:spPr>
        <p:txBody>
          <a:bodyPr wrap="square" rtlCol="0">
            <a:spAutoFit/>
          </a:bodyPr>
          <a:lstStyle/>
          <a:p>
            <a:pPr algn="ctr"/>
            <a:r>
              <a:rPr lang="en-US" dirty="0" smtClean="0"/>
              <a:t>Push the PVC end cap onto the back of the coupling. You should have  tight fit and so don’t need to use any fasteners.</a:t>
            </a:r>
            <a:endParaRPr lang="en-US" dirty="0"/>
          </a:p>
        </p:txBody>
      </p:sp>
    </p:spTree>
    <p:extLst>
      <p:ext uri="{BB962C8B-B14F-4D97-AF65-F5344CB8AC3E}">
        <p14:creationId xmlns:p14="http://schemas.microsoft.com/office/powerpoint/2010/main" val="2310557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ep 1 (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
            <a:ext cx="9144000" cy="6461615"/>
          </a:xfrm>
          <a:prstGeom prst="rect">
            <a:avLst/>
          </a:prstGeom>
        </p:spPr>
      </p:pic>
    </p:spTree>
    <p:extLst>
      <p:ext uri="{BB962C8B-B14F-4D97-AF65-F5344CB8AC3E}">
        <p14:creationId xmlns:p14="http://schemas.microsoft.com/office/powerpoint/2010/main" val="464253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ssembly 1 Drawing 1 (2).pdf"/>
          <p:cNvPicPr>
            <a:picLocks noChangeAspect="1"/>
          </p:cNvPicPr>
          <p:nvPr/>
        </p:nvPicPr>
        <p:blipFill rotWithShape="1">
          <a:blip r:embed="rId2">
            <a:extLst>
              <a:ext uri="{28A0092B-C50C-407E-A947-70E740481C1C}">
                <a14:useLocalDpi xmlns:a14="http://schemas.microsoft.com/office/drawing/2010/main" val="0"/>
              </a:ext>
            </a:extLst>
          </a:blip>
          <a:srcRect b="35705"/>
          <a:stretch/>
        </p:blipFill>
        <p:spPr>
          <a:xfrm>
            <a:off x="0" y="190501"/>
            <a:ext cx="9144000" cy="4154502"/>
          </a:xfrm>
          <a:prstGeom prst="rect">
            <a:avLst/>
          </a:prstGeom>
        </p:spPr>
      </p:pic>
    </p:spTree>
    <p:extLst>
      <p:ext uri="{BB962C8B-B14F-4D97-AF65-F5344CB8AC3E}">
        <p14:creationId xmlns:p14="http://schemas.microsoft.com/office/powerpoint/2010/main" val="2558428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ssembly 1 Drawing 1 (1).pdf"/>
          <p:cNvPicPr>
            <a:picLocks noChangeAspect="1"/>
          </p:cNvPicPr>
          <p:nvPr/>
        </p:nvPicPr>
        <p:blipFill rotWithShape="1">
          <a:blip r:embed="rId2">
            <a:extLst>
              <a:ext uri="{28A0092B-C50C-407E-A947-70E740481C1C}">
                <a14:useLocalDpi xmlns:a14="http://schemas.microsoft.com/office/drawing/2010/main" val="0"/>
              </a:ext>
            </a:extLst>
          </a:blip>
          <a:srcRect l="19918" r="17223"/>
          <a:stretch/>
        </p:blipFill>
        <p:spPr>
          <a:xfrm>
            <a:off x="1821280" y="190500"/>
            <a:ext cx="5747897" cy="6461615"/>
          </a:xfrm>
          <a:prstGeom prst="rect">
            <a:avLst/>
          </a:prstGeom>
        </p:spPr>
      </p:pic>
    </p:spTree>
    <p:extLst>
      <p:ext uri="{BB962C8B-B14F-4D97-AF65-F5344CB8AC3E}">
        <p14:creationId xmlns:p14="http://schemas.microsoft.com/office/powerpoint/2010/main" val="21614033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9608"/>
            <a:ext cx="9144000" cy="707886"/>
          </a:xfrm>
          <a:prstGeom prst="rect">
            <a:avLst/>
          </a:prstGeom>
          <a:noFill/>
        </p:spPr>
        <p:txBody>
          <a:bodyPr wrap="square" rtlCol="0">
            <a:spAutoFit/>
          </a:bodyPr>
          <a:lstStyle/>
          <a:p>
            <a:r>
              <a:rPr lang="en-US" sz="2000" dirty="0" smtClean="0"/>
              <a:t>Measure and mark off 500mm from the end of the pipe. Then carefully cut through to make two equal lengths.</a:t>
            </a:r>
            <a:endParaRPr lang="en-US" sz="2000" dirty="0"/>
          </a:p>
        </p:txBody>
      </p:sp>
      <p:pic>
        <p:nvPicPr>
          <p:cNvPr id="3" name="Picture 2" descr="Screen Shot 2016-09-12 at 18.44.59.png"/>
          <p:cNvPicPr>
            <a:picLocks noChangeAspect="1"/>
          </p:cNvPicPr>
          <p:nvPr/>
        </p:nvPicPr>
        <p:blipFill rotWithShape="1">
          <a:blip r:embed="rId3">
            <a:extLst>
              <a:ext uri="{28A0092B-C50C-407E-A947-70E740481C1C}">
                <a14:useLocalDpi xmlns:a14="http://schemas.microsoft.com/office/drawing/2010/main" val="0"/>
              </a:ext>
            </a:extLst>
          </a:blip>
          <a:srcRect t="16075" b="27202"/>
          <a:stretch/>
        </p:blipFill>
        <p:spPr>
          <a:xfrm>
            <a:off x="0" y="1796804"/>
            <a:ext cx="9144000" cy="3655535"/>
          </a:xfrm>
          <a:prstGeom prst="rect">
            <a:avLst/>
          </a:prstGeom>
        </p:spPr>
      </p:pic>
    </p:spTree>
    <p:extLst>
      <p:ext uri="{BB962C8B-B14F-4D97-AF65-F5344CB8AC3E}">
        <p14:creationId xmlns:p14="http://schemas.microsoft.com/office/powerpoint/2010/main" val="1406093189"/>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9-12 at 18.49.41.png"/>
          <p:cNvPicPr>
            <a:picLocks noChangeAspect="1"/>
          </p:cNvPicPr>
          <p:nvPr/>
        </p:nvPicPr>
        <p:blipFill rotWithShape="1">
          <a:blip r:embed="rId2">
            <a:extLst>
              <a:ext uri="{28A0092B-C50C-407E-A947-70E740481C1C}">
                <a14:useLocalDpi xmlns:a14="http://schemas.microsoft.com/office/drawing/2010/main" val="0"/>
              </a:ext>
            </a:extLst>
          </a:blip>
          <a:srcRect t="24002" b="39231"/>
          <a:stretch/>
        </p:blipFill>
        <p:spPr>
          <a:xfrm>
            <a:off x="0" y="1750320"/>
            <a:ext cx="9144000" cy="2369901"/>
          </a:xfrm>
          <a:prstGeom prst="rect">
            <a:avLst/>
          </a:prstGeom>
        </p:spPr>
      </p:pic>
      <p:sp>
        <p:nvSpPr>
          <p:cNvPr id="6" name="TextBox 5"/>
          <p:cNvSpPr txBox="1"/>
          <p:nvPr/>
        </p:nvSpPr>
        <p:spPr>
          <a:xfrm>
            <a:off x="0" y="9608"/>
            <a:ext cx="9144000" cy="707886"/>
          </a:xfrm>
          <a:prstGeom prst="rect">
            <a:avLst/>
          </a:prstGeom>
          <a:noFill/>
        </p:spPr>
        <p:txBody>
          <a:bodyPr wrap="square" rtlCol="0">
            <a:spAutoFit/>
          </a:bodyPr>
          <a:lstStyle/>
          <a:p>
            <a:r>
              <a:rPr lang="en-US" sz="2000" dirty="0" smtClean="0"/>
              <a:t>Drill a 5mm hole, 10mm from one end of the pipe. Rotate the pipe 90 degrees and repeat three more times to give a total of four holes.</a:t>
            </a:r>
            <a:endParaRPr lang="en-US" sz="2000" dirty="0"/>
          </a:p>
        </p:txBody>
      </p:sp>
    </p:spTree>
    <p:extLst>
      <p:ext uri="{BB962C8B-B14F-4D97-AF65-F5344CB8AC3E}">
        <p14:creationId xmlns:p14="http://schemas.microsoft.com/office/powerpoint/2010/main" val="27962751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9-12 at 18.57.51.png"/>
          <p:cNvPicPr>
            <a:picLocks noChangeAspect="1"/>
          </p:cNvPicPr>
          <p:nvPr/>
        </p:nvPicPr>
        <p:blipFill rotWithShape="1">
          <a:blip r:embed="rId3">
            <a:extLst>
              <a:ext uri="{28A0092B-C50C-407E-A947-70E740481C1C}">
                <a14:useLocalDpi xmlns:a14="http://schemas.microsoft.com/office/drawing/2010/main" val="0"/>
              </a:ext>
            </a:extLst>
          </a:blip>
          <a:srcRect t="35915" b="42974"/>
          <a:stretch/>
        </p:blipFill>
        <p:spPr>
          <a:xfrm>
            <a:off x="0" y="4879210"/>
            <a:ext cx="9144000" cy="1363080"/>
          </a:xfrm>
          <a:prstGeom prst="rect">
            <a:avLst/>
          </a:prstGeom>
        </p:spPr>
      </p:pic>
      <p:pic>
        <p:nvPicPr>
          <p:cNvPr id="8" name="Picture 7" descr="Screen Shot 2016-09-12 at 19.01.2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962903" cy="3702003"/>
          </a:xfrm>
          <a:prstGeom prst="rect">
            <a:avLst/>
          </a:prstGeom>
        </p:spPr>
      </p:pic>
      <p:sp>
        <p:nvSpPr>
          <p:cNvPr id="7" name="TextBox 6"/>
          <p:cNvSpPr txBox="1"/>
          <p:nvPr/>
        </p:nvSpPr>
        <p:spPr>
          <a:xfrm>
            <a:off x="0" y="4400119"/>
            <a:ext cx="9144000" cy="400110"/>
          </a:xfrm>
          <a:prstGeom prst="rect">
            <a:avLst/>
          </a:prstGeom>
          <a:noFill/>
        </p:spPr>
        <p:txBody>
          <a:bodyPr wrap="square" rtlCol="0">
            <a:spAutoFit/>
          </a:bodyPr>
          <a:lstStyle/>
          <a:p>
            <a:pPr algn="ctr"/>
            <a:r>
              <a:rPr lang="en-US" sz="2000" dirty="0" smtClean="0"/>
              <a:t>Drill three holes in the </a:t>
            </a:r>
            <a:r>
              <a:rPr lang="en-US" sz="2000" dirty="0" err="1" smtClean="0"/>
              <a:t>centre</a:t>
            </a:r>
            <a:r>
              <a:rPr lang="en-US" sz="2000" dirty="0" smtClean="0"/>
              <a:t> of the angle iron as shown here:</a:t>
            </a:r>
          </a:p>
        </p:txBody>
      </p:sp>
      <p:pic>
        <p:nvPicPr>
          <p:cNvPr id="9" name="Picture 8" descr="Screen Shot 2016-09-12 at 19.11.2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9007" y="960372"/>
            <a:ext cx="3784993" cy="2471329"/>
          </a:xfrm>
          <a:prstGeom prst="rect">
            <a:avLst/>
          </a:prstGeom>
        </p:spPr>
      </p:pic>
      <p:sp>
        <p:nvSpPr>
          <p:cNvPr id="10" name="TextBox 9"/>
          <p:cNvSpPr txBox="1"/>
          <p:nvPr/>
        </p:nvSpPr>
        <p:spPr>
          <a:xfrm>
            <a:off x="11306576" y="89839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5407420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13 at 19.23.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35310"/>
            <a:ext cx="8339611" cy="6302092"/>
          </a:xfrm>
          <a:prstGeom prst="rect">
            <a:avLst/>
          </a:prstGeom>
        </p:spPr>
      </p:pic>
      <p:sp>
        <p:nvSpPr>
          <p:cNvPr id="3" name="TextBox 2"/>
          <p:cNvSpPr txBox="1"/>
          <p:nvPr/>
        </p:nvSpPr>
        <p:spPr>
          <a:xfrm>
            <a:off x="5600131" y="1135393"/>
            <a:ext cx="3149265" cy="1631216"/>
          </a:xfrm>
          <a:prstGeom prst="rect">
            <a:avLst/>
          </a:prstGeom>
          <a:noFill/>
        </p:spPr>
        <p:txBody>
          <a:bodyPr wrap="square" rtlCol="0">
            <a:spAutoFit/>
          </a:bodyPr>
          <a:lstStyle/>
          <a:p>
            <a:r>
              <a:rPr lang="en-US" sz="2000" dirty="0" smtClean="0"/>
              <a:t>Loosely fasten the angle iron to the pipe using an M5 nut, bolt and washer. Lay the angle iron straight down the length of the pipe.</a:t>
            </a:r>
          </a:p>
        </p:txBody>
      </p:sp>
    </p:spTree>
    <p:extLst>
      <p:ext uri="{BB962C8B-B14F-4D97-AF65-F5344CB8AC3E}">
        <p14:creationId xmlns:p14="http://schemas.microsoft.com/office/powerpoint/2010/main" val="228837548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9-14 at 19.3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165231" cy="6858000"/>
          </a:xfrm>
          <a:prstGeom prst="rect">
            <a:avLst/>
          </a:prstGeom>
        </p:spPr>
      </p:pic>
      <p:sp>
        <p:nvSpPr>
          <p:cNvPr id="6" name="TextBox 5"/>
          <p:cNvSpPr txBox="1"/>
          <p:nvPr/>
        </p:nvSpPr>
        <p:spPr>
          <a:xfrm>
            <a:off x="2948734" y="2296352"/>
            <a:ext cx="6002337" cy="2246769"/>
          </a:xfrm>
          <a:prstGeom prst="rect">
            <a:avLst/>
          </a:prstGeom>
          <a:noFill/>
        </p:spPr>
        <p:txBody>
          <a:bodyPr wrap="square" rtlCol="0">
            <a:spAutoFit/>
          </a:bodyPr>
          <a:lstStyle/>
          <a:p>
            <a:r>
              <a:rPr lang="en-US" sz="2000" dirty="0" smtClean="0"/>
              <a:t>Line up the angle iron straight down the pipe and use the holes in the angle iron to drill two more holes in the PVC pipe.</a:t>
            </a:r>
          </a:p>
          <a:p>
            <a:endParaRPr lang="en-US" sz="2000" dirty="0"/>
          </a:p>
          <a:p>
            <a:r>
              <a:rPr lang="en-US" sz="2000" dirty="0" smtClean="0"/>
              <a:t>Fasten down the other end of the angle iron with another M5 nut, bolt and washer. Make sure the angle iron is straight and the bolts are tight.</a:t>
            </a:r>
          </a:p>
        </p:txBody>
      </p:sp>
    </p:spTree>
    <p:extLst>
      <p:ext uri="{BB962C8B-B14F-4D97-AF65-F5344CB8AC3E}">
        <p14:creationId xmlns:p14="http://schemas.microsoft.com/office/powerpoint/2010/main" val="28032661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49899</TotalTime>
  <Words>1179</Words>
  <Application>Microsoft Macintosh PowerPoint</Application>
  <PresentationFormat>On-screen Show (4:3)</PresentationFormat>
  <Paragraphs>101</Paragraphs>
  <Slides>48</Slides>
  <Notes>14</Notes>
  <HiddenSlides>0</HiddenSlides>
  <MMClips>0</MMClips>
  <ScaleCrop>false</ScaleCrop>
  <HeadingPairs>
    <vt:vector size="4" baseType="variant">
      <vt:variant>
        <vt:lpstr>Theme</vt:lpstr>
      </vt:variant>
      <vt:variant>
        <vt:i4>1</vt:i4>
      </vt:variant>
      <vt:variant>
        <vt:lpstr>Slide Titles</vt:lpstr>
      </vt:variant>
      <vt:variant>
        <vt:i4>48</vt:i4>
      </vt:variant>
    </vt:vector>
  </HeadingPairs>
  <TitlesOfParts>
    <vt:vector size="49" baseType="lpstr">
      <vt:lpstr>Office Theme</vt:lpstr>
      <vt:lpstr>Tools Required</vt:lpstr>
      <vt:lpstr>Optional Tools</vt:lpstr>
      <vt:lpstr>Materials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Powell</dc:creator>
  <cp:lastModifiedBy>Simon Powell</cp:lastModifiedBy>
  <cp:revision>107</cp:revision>
  <dcterms:created xsi:type="dcterms:W3CDTF">2016-07-29T08:30:13Z</dcterms:created>
  <dcterms:modified xsi:type="dcterms:W3CDTF">2016-10-14T10:31:05Z</dcterms:modified>
</cp:coreProperties>
</file>